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sldIdLst>
    <p:sldId id="266" r:id="rId5"/>
    <p:sldId id="257" r:id="rId6"/>
    <p:sldId id="258" r:id="rId7"/>
    <p:sldId id="259" r:id="rId8"/>
    <p:sldId id="260" r:id="rId9"/>
    <p:sldId id="261" r:id="rId10"/>
    <p:sldId id="262" r:id="rId11"/>
    <p:sldId id="263" r:id="rId12"/>
    <p:sldId id="264" r:id="rId13"/>
    <p:sldId id="265" r:id="rId14"/>
  </p:sldIdLst>
  <p:sldSz cx="12192000" cy="6858000"/>
  <p:notesSz cx="6724650" cy="9774238"/>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E95797-80C4-4DC6-8BC7-4343550C39DC}" v="11" dt="2025-11-05T14:21:28.431"/>
    <p1510:client id="{C6D4F070-7D52-8C7C-05E7-7945334142E6}" v="15" dt="2025-11-06T15:55:53.8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37322" autoAdjust="0"/>
  </p:normalViewPr>
  <p:slideViewPr>
    <p:cSldViewPr snapToGrid="0">
      <p:cViewPr varScale="1">
        <p:scale>
          <a:sx n="23" d="100"/>
          <a:sy n="23" d="100"/>
        </p:scale>
        <p:origin x="2300" y="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a Svenning" userId="S::ansv_bornsvilkar.dk#ext#@redbarnet.onmicrosoft.com::c07d334e-5e29-4a4e-bc37-c1b95e1b06dd" providerId="AD" clId="Web-{C6D4F070-7D52-8C7C-05E7-7945334142E6}"/>
    <pc:docChg chg="addSld delSld modSld">
      <pc:chgData name="Anna Svenning" userId="S::ansv_bornsvilkar.dk#ext#@redbarnet.onmicrosoft.com::c07d334e-5e29-4a4e-bc37-c1b95e1b06dd" providerId="AD" clId="Web-{C6D4F070-7D52-8C7C-05E7-7945334142E6}" dt="2025-11-06T15:55:53.894" v="17"/>
      <pc:docMkLst>
        <pc:docMk/>
      </pc:docMkLst>
      <pc:sldChg chg="addSp delSp modSp del">
        <pc:chgData name="Anna Svenning" userId="S::ansv_bornsvilkar.dk#ext#@redbarnet.onmicrosoft.com::c07d334e-5e29-4a4e-bc37-c1b95e1b06dd" providerId="AD" clId="Web-{C6D4F070-7D52-8C7C-05E7-7945334142E6}" dt="2025-11-06T15:55:53.894" v="17"/>
        <pc:sldMkLst>
          <pc:docMk/>
          <pc:sldMk cId="1183225377" sldId="256"/>
        </pc:sldMkLst>
        <pc:picChg chg="add del mod">
          <ac:chgData name="Anna Svenning" userId="S::ansv_bornsvilkar.dk#ext#@redbarnet.onmicrosoft.com::c07d334e-5e29-4a4e-bc37-c1b95e1b06dd" providerId="AD" clId="Web-{C6D4F070-7D52-8C7C-05E7-7945334142E6}" dt="2025-11-06T15:53:06.283" v="1"/>
          <ac:picMkLst>
            <pc:docMk/>
            <pc:sldMk cId="1183225377" sldId="256"/>
            <ac:picMk id="4" creationId="{D304E2DC-62D9-5B76-22BF-884C56C74A10}"/>
          </ac:picMkLst>
        </pc:picChg>
        <pc:picChg chg="add del mod">
          <ac:chgData name="Anna Svenning" userId="S::ansv_bornsvilkar.dk#ext#@redbarnet.onmicrosoft.com::c07d334e-5e29-4a4e-bc37-c1b95e1b06dd" providerId="AD" clId="Web-{C6D4F070-7D52-8C7C-05E7-7945334142E6}" dt="2025-11-06T15:53:21.377" v="3"/>
          <ac:picMkLst>
            <pc:docMk/>
            <pc:sldMk cId="1183225377" sldId="256"/>
            <ac:picMk id="5" creationId="{187E4453-0EA1-10AA-14F2-486A57A4FBB7}"/>
          </ac:picMkLst>
        </pc:picChg>
        <pc:picChg chg="add del mod">
          <ac:chgData name="Anna Svenning" userId="S::ansv_bornsvilkar.dk#ext#@redbarnet.onmicrosoft.com::c07d334e-5e29-4a4e-bc37-c1b95e1b06dd" providerId="AD" clId="Web-{C6D4F070-7D52-8C7C-05E7-7945334142E6}" dt="2025-11-06T15:53:40.892" v="5"/>
          <ac:picMkLst>
            <pc:docMk/>
            <pc:sldMk cId="1183225377" sldId="256"/>
            <ac:picMk id="6" creationId="{C2A8A392-75A3-657B-E09E-542A66C864F7}"/>
          </ac:picMkLst>
        </pc:picChg>
        <pc:picChg chg="add del mod">
          <ac:chgData name="Anna Svenning" userId="S::ansv_bornsvilkar.dk#ext#@redbarnet.onmicrosoft.com::c07d334e-5e29-4a4e-bc37-c1b95e1b06dd" providerId="AD" clId="Web-{C6D4F070-7D52-8C7C-05E7-7945334142E6}" dt="2025-11-06T15:54:24.096" v="7"/>
          <ac:picMkLst>
            <pc:docMk/>
            <pc:sldMk cId="1183225377" sldId="256"/>
            <ac:picMk id="7" creationId="{2FC48BA0-911A-6379-82F5-4FBCA0317248}"/>
          </ac:picMkLst>
        </pc:picChg>
      </pc:sldChg>
      <pc:sldChg chg="addSp delSp modSp modNotes">
        <pc:chgData name="Anna Svenning" userId="S::ansv_bornsvilkar.dk#ext#@redbarnet.onmicrosoft.com::c07d334e-5e29-4a4e-bc37-c1b95e1b06dd" providerId="AD" clId="Web-{C6D4F070-7D52-8C7C-05E7-7945334142E6}" dt="2025-11-06T15:55:43.941" v="14"/>
        <pc:sldMkLst>
          <pc:docMk/>
          <pc:sldMk cId="3687161410" sldId="257"/>
        </pc:sldMkLst>
        <pc:picChg chg="add del mod">
          <ac:chgData name="Anna Svenning" userId="S::ansv_bornsvilkar.dk#ext#@redbarnet.onmicrosoft.com::c07d334e-5e29-4a4e-bc37-c1b95e1b06dd" providerId="AD" clId="Web-{C6D4F070-7D52-8C7C-05E7-7945334142E6}" dt="2025-11-06T15:54:37.831" v="9"/>
          <ac:picMkLst>
            <pc:docMk/>
            <pc:sldMk cId="3687161410" sldId="257"/>
            <ac:picMk id="4" creationId="{2B2C11B4-C61A-C2CC-D381-BAA74441B866}"/>
          </ac:picMkLst>
        </pc:picChg>
      </pc:sldChg>
      <pc:sldChg chg="add modNotes">
        <pc:chgData name="Anna Svenning" userId="S::ansv_bornsvilkar.dk#ext#@redbarnet.onmicrosoft.com::c07d334e-5e29-4a4e-bc37-c1b95e1b06dd" providerId="AD" clId="Web-{C6D4F070-7D52-8C7C-05E7-7945334142E6}" dt="2025-11-06T15:55:52.910" v="16"/>
        <pc:sldMkLst>
          <pc:docMk/>
          <pc:sldMk cId="3532781755" sldId="266"/>
        </pc:sldMkLst>
      </pc:sldChg>
    </pc:docChg>
  </pc:docChgLst>
  <pc:docChgLst>
    <pc:chgData name="Anna Svenning" userId="423e5439-fd1c-459e-bc11-a23148e0ead5" providerId="ADAL" clId="{9ED531FF-938C-441A-93D2-170236CE24DB}"/>
    <pc:docChg chg="custSel modSld">
      <pc:chgData name="Anna Svenning" userId="423e5439-fd1c-459e-bc11-a23148e0ead5" providerId="ADAL" clId="{9ED531FF-938C-441A-93D2-170236CE24DB}" dt="2025-11-05T14:18:46.753" v="2" actId="6549"/>
      <pc:docMkLst>
        <pc:docMk/>
      </pc:docMkLst>
      <pc:sldChg chg="modSp mod modNotesTx">
        <pc:chgData name="Anna Svenning" userId="423e5439-fd1c-459e-bc11-a23148e0ead5" providerId="ADAL" clId="{9ED531FF-938C-441A-93D2-170236CE24DB}" dt="2025-11-05T14:18:46.753" v="2" actId="6549"/>
        <pc:sldMkLst>
          <pc:docMk/>
          <pc:sldMk cId="1183225377" sldId="256"/>
        </pc:sldMkLst>
        <pc:spChg chg="mod">
          <ac:chgData name="Anna Svenning" userId="423e5439-fd1c-459e-bc11-a23148e0ead5" providerId="ADAL" clId="{9ED531FF-938C-441A-93D2-170236CE24DB}" dt="2025-11-05T14:18:42.718" v="0" actId="27636"/>
          <ac:spMkLst>
            <pc:docMk/>
            <pc:sldMk cId="1183225377" sldId="256"/>
            <ac:spMk id="2" creationId="{02DC9DFA-5EB5-361F-56B3-ACD1CC06F7D8}"/>
          </ac:spMkLst>
        </pc:spChg>
      </pc:sldChg>
      <pc:sldChg chg="modSp mod">
        <pc:chgData name="Anna Svenning" userId="423e5439-fd1c-459e-bc11-a23148e0ead5" providerId="ADAL" clId="{9ED531FF-938C-441A-93D2-170236CE24DB}" dt="2025-11-05T14:18:42.744" v="1" actId="27636"/>
        <pc:sldMkLst>
          <pc:docMk/>
          <pc:sldMk cId="2694195946" sldId="258"/>
        </pc:sldMkLst>
        <pc:spChg chg="mod">
          <ac:chgData name="Anna Svenning" userId="423e5439-fd1c-459e-bc11-a23148e0ead5" providerId="ADAL" clId="{9ED531FF-938C-441A-93D2-170236CE24DB}" dt="2025-11-05T14:18:42.744" v="1" actId="27636"/>
          <ac:spMkLst>
            <pc:docMk/>
            <pc:sldMk cId="2694195946" sldId="258"/>
            <ac:spMk id="2" creationId="{1ECE68DD-9017-61B0-FEDE-CA6B0514B2E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14650" cy="49053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08413" y="0"/>
            <a:ext cx="2914650" cy="490538"/>
          </a:xfrm>
          <a:prstGeom prst="rect">
            <a:avLst/>
          </a:prstGeom>
        </p:spPr>
        <p:txBody>
          <a:bodyPr vert="horz" lIns="91440" tIns="45720" rIns="91440" bIns="45720" rtlCol="0"/>
          <a:lstStyle>
            <a:lvl1pPr algn="r">
              <a:defRPr sz="1200"/>
            </a:lvl1pPr>
          </a:lstStyle>
          <a:p>
            <a:fld id="{D397FDCC-EF02-4C45-BEA9-2C35BC5E3753}" type="datetimeFigureOut">
              <a:rPr lang="da-DK" smtClean="0"/>
              <a:t>06-11-2025</a:t>
            </a:fld>
            <a:endParaRPr lang="da-DK"/>
          </a:p>
        </p:txBody>
      </p:sp>
      <p:sp>
        <p:nvSpPr>
          <p:cNvPr id="4" name="Pladsholder til slidebillede 3"/>
          <p:cNvSpPr>
            <a:spLocks noGrp="1" noRot="1" noChangeAspect="1"/>
          </p:cNvSpPr>
          <p:nvPr>
            <p:ph type="sldImg" idx="2"/>
          </p:nvPr>
        </p:nvSpPr>
        <p:spPr>
          <a:xfrm>
            <a:off x="430213" y="1222375"/>
            <a:ext cx="5864225" cy="3298825"/>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73100" y="4703763"/>
            <a:ext cx="5378450" cy="384810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9283700"/>
            <a:ext cx="2914650" cy="490538"/>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08413" y="9283700"/>
            <a:ext cx="2914650" cy="490538"/>
          </a:xfrm>
          <a:prstGeom prst="rect">
            <a:avLst/>
          </a:prstGeom>
        </p:spPr>
        <p:txBody>
          <a:bodyPr vert="horz" lIns="91440" tIns="45720" rIns="91440" bIns="45720" rtlCol="0" anchor="b"/>
          <a:lstStyle>
            <a:lvl1pPr algn="r">
              <a:defRPr sz="1200"/>
            </a:lvl1pPr>
          </a:lstStyle>
          <a:p>
            <a:fld id="{E4A10729-1417-4B3B-A106-DFFF3ECF6060}" type="slidenum">
              <a:rPr lang="da-DK" smtClean="0"/>
              <a:t>‹#›</a:t>
            </a:fld>
            <a:endParaRPr lang="da-DK"/>
          </a:p>
        </p:txBody>
      </p:sp>
    </p:spTree>
    <p:extLst>
      <p:ext uri="{BB962C8B-B14F-4D97-AF65-F5344CB8AC3E}">
        <p14:creationId xmlns:p14="http://schemas.microsoft.com/office/powerpoint/2010/main" val="15646237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b="1" dirty="0"/>
              <a:t>Disse slides kan bruges til præsentation af </a:t>
            </a:r>
            <a:r>
              <a:rPr lang="da-DK" b="1" dirty="0" err="1"/>
              <a:t>On’s</a:t>
            </a:r>
            <a:r>
              <a:rPr lang="da-DK" b="1" dirty="0"/>
              <a:t> Ung til yngre-program til skolens pædagogiske personale. </a:t>
            </a:r>
            <a:endParaRPr lang="en-US" dirty="0">
              <a:solidFill>
                <a:srgbClr val="444444"/>
              </a:solidFill>
            </a:endParaRPr>
          </a:p>
          <a:p>
            <a:endParaRPr lang="da-DK" dirty="0">
              <a:solidFill>
                <a:srgbClr val="444444"/>
              </a:solidFill>
            </a:endParaRPr>
          </a:p>
          <a:p>
            <a:r>
              <a:rPr lang="da-DK" b="1" dirty="0"/>
              <a:t>Det kan fx være skoleleder, pædagogisk leder eller tovholderen for skolens Digitale Frontløber-team, som præsenterer programmet. </a:t>
            </a:r>
            <a:endParaRPr lang="en-US" dirty="0">
              <a:solidFill>
                <a:srgbClr val="444444"/>
              </a:solidFill>
            </a:endParaRPr>
          </a:p>
          <a:p>
            <a:r>
              <a:rPr lang="da-DK" dirty="0"/>
              <a:t>(Vi anbefaler, at der på dette tidspunkt allerede er udpeget en tovholder for Digital Frontløber-teamet, og at denne tovholder har sat sig ind i programmet).</a:t>
            </a:r>
            <a:endParaRPr lang="en-US" dirty="0">
              <a:solidFill>
                <a:srgbClr val="444444"/>
              </a:solidFill>
            </a:endParaRPr>
          </a:p>
          <a:p>
            <a:endParaRPr lang="da-DK" dirty="0">
              <a:solidFill>
                <a:srgbClr val="444444"/>
              </a:solidFill>
            </a:endParaRPr>
          </a:p>
          <a:p>
            <a:r>
              <a:rPr lang="da-DK" dirty="0"/>
              <a:t>Programmet findes i to formater – et klasseformat og en teamformat. </a:t>
            </a:r>
            <a:endParaRPr lang="en-US" dirty="0">
              <a:solidFill>
                <a:srgbClr val="444444"/>
              </a:solidFill>
            </a:endParaRPr>
          </a:p>
          <a:p>
            <a:r>
              <a:rPr lang="da-DK" b="1" dirty="0"/>
              <a:t>Disse slides omhandler teamformatet. </a:t>
            </a:r>
            <a:endParaRPr lang="en-US" dirty="0"/>
          </a:p>
        </p:txBody>
      </p:sp>
      <p:sp>
        <p:nvSpPr>
          <p:cNvPr id="4" name="Slide Number Placeholder 3"/>
          <p:cNvSpPr>
            <a:spLocks noGrp="1"/>
          </p:cNvSpPr>
          <p:nvPr>
            <p:ph type="sldNum" sz="quarter" idx="5"/>
          </p:nvPr>
        </p:nvSpPr>
        <p:spPr/>
        <p:txBody>
          <a:bodyPr/>
          <a:lstStyle/>
          <a:p>
            <a:fld id="{E4A10729-1417-4B3B-A106-DFFF3ECF6060}" type="slidenum">
              <a:rPr lang="da-DK" smtClean="0"/>
              <a:t>2</a:t>
            </a:fld>
            <a:endParaRPr lang="da-DK"/>
          </a:p>
        </p:txBody>
      </p:sp>
    </p:spTree>
    <p:extLst>
      <p:ext uri="{BB962C8B-B14F-4D97-AF65-F5344CB8AC3E}">
        <p14:creationId xmlns:p14="http://schemas.microsoft.com/office/powerpoint/2010/main" val="16890975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Brug eventuelt tid på at planlægge og koordinere, eller drøfte mulige udfordringer i gennemførelsen af programmet. </a:t>
            </a:r>
          </a:p>
          <a:p>
            <a:endParaRPr lang="da-DK" dirty="0"/>
          </a:p>
        </p:txBody>
      </p:sp>
      <p:sp>
        <p:nvSpPr>
          <p:cNvPr id="4" name="Pladsholder til slidenummer 3"/>
          <p:cNvSpPr>
            <a:spLocks noGrp="1"/>
          </p:cNvSpPr>
          <p:nvPr>
            <p:ph type="sldNum" sz="quarter" idx="5"/>
          </p:nvPr>
        </p:nvSpPr>
        <p:spPr/>
        <p:txBody>
          <a:bodyPr/>
          <a:lstStyle/>
          <a:p>
            <a:fld id="{E4A10729-1417-4B3B-A106-DFFF3ECF6060}" type="slidenum">
              <a:rPr lang="da-DK" smtClean="0"/>
              <a:t>10</a:t>
            </a:fld>
            <a:endParaRPr lang="da-DK"/>
          </a:p>
        </p:txBody>
      </p:sp>
    </p:spTree>
    <p:extLst>
      <p:ext uri="{BB962C8B-B14F-4D97-AF65-F5344CB8AC3E}">
        <p14:creationId xmlns:p14="http://schemas.microsoft.com/office/powerpoint/2010/main" val="37892087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dirty="0"/>
              <a:t>Hvis skolens lærere og pædagoger endnu ikke har kendskab til On, kan du starte med at introducere indsatsen. </a:t>
            </a:r>
            <a:endParaRPr lang="da-DK" dirty="0"/>
          </a:p>
          <a:p>
            <a:endParaRPr lang="da-DK" dirty="0"/>
          </a:p>
          <a:p>
            <a:r>
              <a:rPr lang="da-DK" dirty="0"/>
              <a:t>Fortæl fx:</a:t>
            </a:r>
          </a:p>
          <a:p>
            <a:r>
              <a:rPr lang="da-DK" i="1" dirty="0"/>
              <a:t>On – sammen om digital dannelse </a:t>
            </a:r>
            <a:r>
              <a:rPr lang="da-DK" dirty="0"/>
              <a:t>er en national indsats for styrkelse af børn og unges digitale dannelse. Indsatsen er udviklet af Red Barnet, Børns Vilkår, Medierådet for Børn og Unge og Center for Digital Pædagogik med puljemidler fra Børne- og Undervisningsministeriet. </a:t>
            </a:r>
          </a:p>
          <a:p>
            <a:r>
              <a:rPr lang="da-DK" dirty="0"/>
              <a:t>De materialer og værktøjer, der er udviklet til grundskolen, findes på platformen on-skole.dk. Her finder I en materialebase med omkring 130 kvalitetssikrede og frit tilgængelige undervisningsmaterialer. I finder også materiale til skolehjem-samarbejdet og til klub og SFO samt en side til de fagpersoner, som arbejder med elever med specialpædagogiske behov. Og så er der ung til yngre-programmet, som vi har valgt at benytte på vores skole.    </a:t>
            </a:r>
          </a:p>
          <a:p>
            <a:endParaRPr lang="da-DK" dirty="0"/>
          </a:p>
        </p:txBody>
      </p:sp>
      <p:sp>
        <p:nvSpPr>
          <p:cNvPr id="4" name="Pladsholder til slidenummer 3"/>
          <p:cNvSpPr>
            <a:spLocks noGrp="1"/>
          </p:cNvSpPr>
          <p:nvPr>
            <p:ph type="sldNum" sz="quarter" idx="5"/>
          </p:nvPr>
        </p:nvSpPr>
        <p:spPr/>
        <p:txBody>
          <a:bodyPr/>
          <a:lstStyle/>
          <a:p>
            <a:fld id="{E4A10729-1417-4B3B-A106-DFFF3ECF6060}" type="slidenum">
              <a:rPr lang="da-DK" smtClean="0"/>
              <a:t>2</a:t>
            </a:fld>
            <a:endParaRPr lang="da-DK"/>
          </a:p>
        </p:txBody>
      </p:sp>
    </p:spTree>
    <p:extLst>
      <p:ext uri="{BB962C8B-B14F-4D97-AF65-F5344CB8AC3E}">
        <p14:creationId xmlns:p14="http://schemas.microsoft.com/office/powerpoint/2010/main" val="805709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b="1" i="0" kern="1200" dirty="0">
                <a:solidFill>
                  <a:schemeClr val="tx1"/>
                </a:solidFill>
                <a:effectLst/>
                <a:latin typeface="+mn-lt"/>
                <a:ea typeface="+mn-ea"/>
                <a:cs typeface="+mn-cs"/>
              </a:rPr>
              <a:t>Præsenter </a:t>
            </a:r>
            <a:r>
              <a:rPr lang="da-DK" sz="1200" b="1" i="0" kern="1200" dirty="0" err="1">
                <a:solidFill>
                  <a:schemeClr val="tx1"/>
                </a:solidFill>
                <a:effectLst/>
                <a:latin typeface="+mn-lt"/>
                <a:ea typeface="+mn-ea"/>
                <a:cs typeface="+mn-cs"/>
              </a:rPr>
              <a:t>On’s</a:t>
            </a:r>
            <a:r>
              <a:rPr lang="da-DK" sz="1200" b="1" i="0" kern="1200" dirty="0">
                <a:solidFill>
                  <a:schemeClr val="tx1"/>
                </a:solidFill>
                <a:effectLst/>
                <a:latin typeface="+mn-lt"/>
                <a:ea typeface="+mn-ea"/>
                <a:cs typeface="+mn-cs"/>
              </a:rPr>
              <a:t> Ung til yngre-program: </a:t>
            </a:r>
          </a:p>
          <a:p>
            <a:endParaRPr lang="da-DK" sz="1200" b="0" i="0" kern="1200" dirty="0">
              <a:solidFill>
                <a:schemeClr val="tx1"/>
              </a:solidFill>
              <a:effectLst/>
              <a:latin typeface="+mn-lt"/>
              <a:ea typeface="+mn-ea"/>
              <a:cs typeface="+mn-cs"/>
            </a:endParaRPr>
          </a:p>
          <a:p>
            <a:r>
              <a:rPr lang="da-DK" sz="1200" b="0" i="0" kern="1200" dirty="0" err="1">
                <a:solidFill>
                  <a:schemeClr val="tx1"/>
                </a:solidFill>
                <a:effectLst/>
                <a:latin typeface="+mn-lt"/>
                <a:ea typeface="+mn-ea"/>
                <a:cs typeface="+mn-cs"/>
              </a:rPr>
              <a:t>On's</a:t>
            </a:r>
            <a:r>
              <a:rPr lang="da-DK" sz="1200" b="0" i="0" kern="1200" dirty="0">
                <a:solidFill>
                  <a:schemeClr val="tx1"/>
                </a:solidFill>
                <a:effectLst/>
                <a:latin typeface="+mn-lt"/>
                <a:ea typeface="+mn-ea"/>
                <a:cs typeface="+mn-cs"/>
              </a:rPr>
              <a:t> Ung til yngre-program er et materiale og en metode, som klæder skolens ældste elever på til at formidle til de yngre elever om temaer inden for børn og unges digitale liv – med henblik på at styrke elevernes digitale trivsel og digitale </a:t>
            </a:r>
            <a:r>
              <a:rPr lang="da-DK" sz="1200" b="0" i="0" kern="1200" dirty="0" err="1">
                <a:solidFill>
                  <a:schemeClr val="tx1"/>
                </a:solidFill>
                <a:effectLst/>
                <a:latin typeface="+mn-lt"/>
                <a:ea typeface="+mn-ea"/>
                <a:cs typeface="+mn-cs"/>
              </a:rPr>
              <a:t>myndiggørelse</a:t>
            </a:r>
            <a:r>
              <a:rPr lang="da-DK" sz="1200" b="0" i="0" kern="1200" dirty="0">
                <a:solidFill>
                  <a:schemeClr val="tx1"/>
                </a:solidFill>
                <a:effectLst/>
                <a:latin typeface="+mn-lt"/>
                <a:ea typeface="+mn-ea"/>
                <a:cs typeface="+mn-cs"/>
              </a:rPr>
              <a:t>.</a:t>
            </a:r>
          </a:p>
          <a:p>
            <a:r>
              <a:rPr lang="da-DK" sz="1200" b="0" i="0" kern="1200" dirty="0">
                <a:solidFill>
                  <a:schemeClr val="tx1"/>
                </a:solidFill>
                <a:effectLst/>
                <a:latin typeface="+mn-lt"/>
                <a:ea typeface="+mn-ea"/>
                <a:cs typeface="+mn-cs"/>
              </a:rPr>
              <a:t>De ældre elever opkvalificeres via programmet til at blive ‘Digitale Frontløbere’. </a:t>
            </a:r>
          </a:p>
          <a:p>
            <a:endParaRPr lang="da-DK" sz="1200" b="0" i="0" kern="1200" dirty="0">
              <a:solidFill>
                <a:schemeClr val="tx1"/>
              </a:solidFill>
              <a:effectLst/>
              <a:latin typeface="+mn-lt"/>
              <a:ea typeface="+mn-ea"/>
              <a:cs typeface="+mn-cs"/>
            </a:endParaRPr>
          </a:p>
          <a:p>
            <a:r>
              <a:rPr lang="da-DK" sz="1200" b="0" i="0" kern="1200" dirty="0">
                <a:solidFill>
                  <a:schemeClr val="tx1"/>
                </a:solidFill>
                <a:effectLst/>
                <a:latin typeface="+mn-lt"/>
                <a:ea typeface="+mn-ea"/>
                <a:cs typeface="+mn-cs"/>
              </a:rPr>
              <a:t>Det er muligt at arbejde med hele klasser eller årgange – så fx hele 8. årgang uddannes til at blive Digitale Frontløbere – det kaldes for </a:t>
            </a:r>
            <a:r>
              <a:rPr lang="da-DK" sz="1200" b="0" i="1" kern="1200" dirty="0">
                <a:solidFill>
                  <a:schemeClr val="tx1"/>
                </a:solidFill>
                <a:effectLst/>
                <a:latin typeface="+mn-lt"/>
                <a:ea typeface="+mn-ea"/>
                <a:cs typeface="+mn-cs"/>
              </a:rPr>
              <a:t>klasseformatet.</a:t>
            </a:r>
            <a:r>
              <a:rPr lang="da-DK" sz="1200" b="0" i="0" kern="1200" dirty="0">
                <a:solidFill>
                  <a:schemeClr val="tx1"/>
                </a:solidFill>
                <a:effectLst/>
                <a:latin typeface="+mn-lt"/>
                <a:ea typeface="+mn-ea"/>
                <a:cs typeface="+mn-cs"/>
              </a:rPr>
              <a:t> Eller det er muligt at uddanne en elevgruppe på tværs af klasserne til at være skolens Digitale Frontløbere – det kaldes for </a:t>
            </a:r>
            <a:r>
              <a:rPr lang="da-DK" sz="1200" b="0" i="1" kern="1200" dirty="0">
                <a:solidFill>
                  <a:schemeClr val="tx1"/>
                </a:solidFill>
                <a:effectLst/>
                <a:latin typeface="+mn-lt"/>
                <a:ea typeface="+mn-ea"/>
                <a:cs typeface="+mn-cs"/>
              </a:rPr>
              <a:t>teamformatet. </a:t>
            </a:r>
          </a:p>
          <a:p>
            <a:endParaRPr lang="da-DK" sz="1200" b="0" i="0" kern="1200" dirty="0">
              <a:solidFill>
                <a:schemeClr val="tx1"/>
              </a:solidFill>
              <a:effectLst/>
              <a:latin typeface="+mn-lt"/>
              <a:ea typeface="+mn-ea"/>
              <a:cs typeface="+mn-cs"/>
            </a:endParaRPr>
          </a:p>
          <a:p>
            <a:r>
              <a:rPr lang="da-DK" sz="1200" b="0" i="0" kern="1200" dirty="0">
                <a:solidFill>
                  <a:schemeClr val="tx1"/>
                </a:solidFill>
                <a:effectLst/>
                <a:latin typeface="+mn-lt"/>
                <a:ea typeface="+mn-ea"/>
                <a:cs typeface="+mn-cs"/>
              </a:rPr>
              <a:t>Vi har på skolen valgt, at vi skal bruge teamformatet.</a:t>
            </a:r>
          </a:p>
          <a:p>
            <a:r>
              <a:rPr lang="da-DK" sz="1200" b="0" i="1" kern="1200" dirty="0">
                <a:solidFill>
                  <a:schemeClr val="tx1"/>
                </a:solidFill>
                <a:effectLst/>
                <a:latin typeface="+mn-lt"/>
                <a:ea typeface="+mn-ea"/>
                <a:cs typeface="+mn-cs"/>
              </a:rPr>
              <a:t>(Fortæl </a:t>
            </a:r>
            <a:r>
              <a:rPr lang="da-DK" sz="1200" b="0" i="1" kern="1200" dirty="0" err="1">
                <a:solidFill>
                  <a:schemeClr val="tx1"/>
                </a:solidFill>
                <a:effectLst/>
                <a:latin typeface="+mn-lt"/>
                <a:ea typeface="+mn-ea"/>
                <a:cs typeface="+mn-cs"/>
              </a:rPr>
              <a:t>evt</a:t>
            </a:r>
            <a:r>
              <a:rPr lang="da-DK" sz="1200" b="0" i="1" kern="1200" dirty="0">
                <a:solidFill>
                  <a:schemeClr val="tx1"/>
                </a:solidFill>
                <a:effectLst/>
                <a:latin typeface="+mn-lt"/>
                <a:ea typeface="+mn-ea"/>
                <a:cs typeface="+mn-cs"/>
              </a:rPr>
              <a:t> her, hvilken lærer, der skal være tovholder for Digital Frontløber-teamet, hvis I allerede har truffet beslutning om dette). </a:t>
            </a:r>
          </a:p>
          <a:p>
            <a:endParaRPr lang="da-DK" sz="1200" b="0" i="0" kern="1200" dirty="0">
              <a:solidFill>
                <a:schemeClr val="tx1"/>
              </a:solidFill>
              <a:effectLst/>
              <a:latin typeface="+mn-lt"/>
              <a:ea typeface="+mn-ea"/>
              <a:cs typeface="+mn-cs"/>
            </a:endParaRPr>
          </a:p>
          <a:p>
            <a:r>
              <a:rPr lang="da-DK" sz="1200" b="0" i="0" kern="1200" dirty="0">
                <a:solidFill>
                  <a:schemeClr val="tx1"/>
                </a:solidFill>
                <a:effectLst/>
                <a:latin typeface="+mn-lt"/>
                <a:ea typeface="+mn-ea"/>
                <a:cs typeface="+mn-cs"/>
              </a:rPr>
              <a:t> </a:t>
            </a:r>
          </a:p>
          <a:p>
            <a:endParaRPr lang="da-DK" dirty="0"/>
          </a:p>
        </p:txBody>
      </p:sp>
      <p:sp>
        <p:nvSpPr>
          <p:cNvPr id="4" name="Pladsholder til slidenummer 3"/>
          <p:cNvSpPr>
            <a:spLocks noGrp="1"/>
          </p:cNvSpPr>
          <p:nvPr>
            <p:ph type="sldNum" sz="quarter" idx="5"/>
          </p:nvPr>
        </p:nvSpPr>
        <p:spPr/>
        <p:txBody>
          <a:bodyPr/>
          <a:lstStyle/>
          <a:p>
            <a:fld id="{E4A10729-1417-4B3B-A106-DFFF3ECF6060}" type="slidenum">
              <a:rPr lang="da-DK" smtClean="0"/>
              <a:t>3</a:t>
            </a:fld>
            <a:endParaRPr lang="da-DK"/>
          </a:p>
        </p:txBody>
      </p:sp>
    </p:spTree>
    <p:extLst>
      <p:ext uri="{BB962C8B-B14F-4D97-AF65-F5344CB8AC3E}">
        <p14:creationId xmlns:p14="http://schemas.microsoft.com/office/powerpoint/2010/main" val="16876805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dirty="0">
                <a:solidFill>
                  <a:srgbClr val="467886"/>
                </a:solidFill>
              </a:rPr>
              <a:t>Tal med personalet om det sociale og faglige udbytte, der ligger i metoden ung-til-yngre og i programmet </a:t>
            </a:r>
          </a:p>
          <a:p>
            <a:r>
              <a:rPr lang="da-DK" dirty="0">
                <a:solidFill>
                  <a:srgbClr val="467886"/>
                </a:solidFill>
              </a:rPr>
              <a:t>– både for skolen som helhed og for de deltagende elever. </a:t>
            </a:r>
          </a:p>
          <a:p>
            <a:r>
              <a:rPr lang="da-DK" i="1" dirty="0">
                <a:solidFill>
                  <a:srgbClr val="467886"/>
                </a:solidFill>
              </a:rPr>
              <a:t>Se</a:t>
            </a:r>
            <a:r>
              <a:rPr lang="da-DK" dirty="0">
                <a:solidFill>
                  <a:srgbClr val="467886"/>
                </a:solidFill>
              </a:rPr>
              <a:t> </a:t>
            </a:r>
            <a:r>
              <a:rPr lang="da-DK" i="1" dirty="0">
                <a:solidFill>
                  <a:srgbClr val="467886"/>
                </a:solidFill>
              </a:rPr>
              <a:t>forinden uddybende tekst her: www.on-skole.dk/hvorfor </a:t>
            </a:r>
            <a:endParaRPr lang="da-DK" i="1" dirty="0"/>
          </a:p>
          <a:p>
            <a:endParaRPr lang="da-DK" i="1" dirty="0">
              <a:solidFill>
                <a:srgbClr val="467886"/>
              </a:solidFill>
            </a:endParaRPr>
          </a:p>
          <a:p>
            <a:r>
              <a:rPr lang="da-DK" i="1" dirty="0"/>
              <a:t>(Ung til yngre-metoden og Digitale Frontløbere kan være med til at styrke skolens arbejde med digital dannelse, elevinddragelse og relationer på tværs af klasserne, og man kan med fordel gentage forløbet med nye temaer (og eventuelt nye yngre klasser) flere gange pr. skoleår). </a:t>
            </a:r>
            <a:endParaRPr lang="da-DK" i="1" dirty="0">
              <a:solidFill>
                <a:srgbClr val="467886"/>
              </a:solidFill>
            </a:endParaRPr>
          </a:p>
          <a:p>
            <a:endParaRPr lang="da-DK" dirty="0"/>
          </a:p>
        </p:txBody>
      </p:sp>
      <p:sp>
        <p:nvSpPr>
          <p:cNvPr id="4" name="Pladsholder til slidenummer 3"/>
          <p:cNvSpPr>
            <a:spLocks noGrp="1"/>
          </p:cNvSpPr>
          <p:nvPr>
            <p:ph type="sldNum" sz="quarter" idx="5"/>
          </p:nvPr>
        </p:nvSpPr>
        <p:spPr/>
        <p:txBody>
          <a:bodyPr/>
          <a:lstStyle/>
          <a:p>
            <a:fld id="{E4A10729-1417-4B3B-A106-DFFF3ECF6060}" type="slidenum">
              <a:rPr lang="da-DK" smtClean="0"/>
              <a:t>4</a:t>
            </a:fld>
            <a:endParaRPr lang="da-DK"/>
          </a:p>
        </p:txBody>
      </p:sp>
    </p:spTree>
    <p:extLst>
      <p:ext uri="{BB962C8B-B14F-4D97-AF65-F5344CB8AC3E}">
        <p14:creationId xmlns:p14="http://schemas.microsoft.com/office/powerpoint/2010/main" val="34393632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lgn="l" rtl="0" fontAlgn="base">
              <a:buNone/>
            </a:pPr>
            <a:r>
              <a:rPr lang="da-DK" sz="1200" b="0" i="1" dirty="0">
                <a:solidFill>
                  <a:srgbClr val="000000"/>
                </a:solidFill>
                <a:effectLst/>
                <a:latin typeface="Lexend "/>
              </a:rPr>
              <a:t>Har I tid, så se filmen med Louise Klinge (ca. 3 minutter) – den finder I på lærersitet (</a:t>
            </a:r>
            <a:r>
              <a:rPr lang="da-DK" sz="1200" b="0" i="1" dirty="0" err="1">
                <a:solidFill>
                  <a:srgbClr val="000000"/>
                </a:solidFill>
                <a:effectLst/>
                <a:latin typeface="Lexend "/>
              </a:rPr>
              <a:t>scroll</a:t>
            </a:r>
            <a:r>
              <a:rPr lang="da-DK" sz="1200" b="0" i="1" dirty="0">
                <a:solidFill>
                  <a:srgbClr val="000000"/>
                </a:solidFill>
                <a:effectLst/>
                <a:latin typeface="Lexend "/>
              </a:rPr>
              <a:t> ned til overskriften ”Hvorfor benytte </a:t>
            </a:r>
            <a:r>
              <a:rPr lang="da-DK" sz="1200" b="0" i="1" dirty="0" err="1">
                <a:solidFill>
                  <a:srgbClr val="000000"/>
                </a:solidFill>
                <a:effectLst/>
                <a:latin typeface="Lexend "/>
              </a:rPr>
              <a:t>On’s</a:t>
            </a:r>
            <a:r>
              <a:rPr lang="da-DK" sz="1200" b="0" i="1" dirty="0">
                <a:solidFill>
                  <a:srgbClr val="000000"/>
                </a:solidFill>
                <a:effectLst/>
                <a:latin typeface="Lexend "/>
              </a:rPr>
              <a:t> ung til yngre-program?”): </a:t>
            </a:r>
            <a:endParaRPr lang="da-DK" i="1" dirty="0"/>
          </a:p>
          <a:p>
            <a:r>
              <a:rPr lang="da-DK" i="1" dirty="0"/>
              <a:t>www.on-ungtilyngre.dk </a:t>
            </a:r>
          </a:p>
          <a:p>
            <a:endParaRPr lang="da-DK" dirty="0"/>
          </a:p>
        </p:txBody>
      </p:sp>
      <p:sp>
        <p:nvSpPr>
          <p:cNvPr id="4" name="Pladsholder til slidenummer 3"/>
          <p:cNvSpPr>
            <a:spLocks noGrp="1"/>
          </p:cNvSpPr>
          <p:nvPr>
            <p:ph type="sldNum" sz="quarter" idx="5"/>
          </p:nvPr>
        </p:nvSpPr>
        <p:spPr/>
        <p:txBody>
          <a:bodyPr/>
          <a:lstStyle/>
          <a:p>
            <a:fld id="{E4A10729-1417-4B3B-A106-DFFF3ECF6060}" type="slidenum">
              <a:rPr lang="da-DK" smtClean="0"/>
              <a:t>5</a:t>
            </a:fld>
            <a:endParaRPr lang="da-DK"/>
          </a:p>
        </p:txBody>
      </p:sp>
    </p:spTree>
    <p:extLst>
      <p:ext uri="{BB962C8B-B14F-4D97-AF65-F5344CB8AC3E}">
        <p14:creationId xmlns:p14="http://schemas.microsoft.com/office/powerpoint/2010/main" val="34157462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dirty="0"/>
              <a:t>Uddyb Digital Frontløber-konceptet:</a:t>
            </a:r>
          </a:p>
          <a:p>
            <a:endParaRPr lang="da-DK" dirty="0"/>
          </a:p>
          <a:p>
            <a:r>
              <a:rPr lang="da-DK" i="1" dirty="0"/>
              <a:t>(Har I allerede truffet beslutning om, hvilke årgange/klasser, I sammensætter Digital Frontløber-teamet ud fra, og hvilke årgange/klasser, de skal formidle til, så brug disse oplysninger i stedet for nedenstående eksempler): </a:t>
            </a:r>
          </a:p>
          <a:p>
            <a:endParaRPr lang="da-DK" dirty="0"/>
          </a:p>
          <a:p>
            <a:pPr marL="171450" indent="-171450">
              <a:buFontTx/>
              <a:buChar char="-"/>
            </a:pPr>
            <a:r>
              <a:rPr lang="da-DK" dirty="0"/>
              <a:t>Vi sammensætter en gruppe på 6-10 elever fra en eller flere årgange (6.-8. klasse),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a-DK" dirty="0"/>
              <a:t>De elever, der deltager i teamet, er skolens ”Digitale Frontløbere”. </a:t>
            </a:r>
          </a:p>
          <a:p>
            <a:pPr marL="171450" indent="-171450">
              <a:buFontTx/>
              <a:buChar char="-"/>
            </a:pPr>
            <a:r>
              <a:rPr lang="da-DK" dirty="0"/>
              <a:t>Disse elever opkvalificeres til at formidle emner om digital trivsel til skolens yngre elever (3.-5. klasse). </a:t>
            </a:r>
          </a:p>
          <a:p>
            <a:pPr marL="171450" indent="-171450">
              <a:buFontTx/>
              <a:buChar char="-"/>
            </a:pPr>
            <a:r>
              <a:rPr lang="da-DK" dirty="0"/>
              <a:t>Eleverne vælger enten selv at deltage i teamet eller bliver udpeget af en lærer eller pædagog. </a:t>
            </a:r>
          </a:p>
          <a:p>
            <a:pPr marL="171450" indent="-171450">
              <a:buFontTx/>
              <a:buChar char="-"/>
            </a:pPr>
            <a:r>
              <a:rPr lang="da-DK" dirty="0"/>
              <a:t>De udgår af den almindelige undervisning for at kunne deltage. (Fortæl </a:t>
            </a:r>
            <a:r>
              <a:rPr lang="da-DK" dirty="0" err="1"/>
              <a:t>evt</a:t>
            </a:r>
            <a:r>
              <a:rPr lang="da-DK" dirty="0"/>
              <a:t> her, hvilke tidspunkter, teamet af Digitale Frontløbere mødes).  </a:t>
            </a:r>
          </a:p>
          <a:p>
            <a:pPr marL="171450" indent="-171450">
              <a:buFontTx/>
              <a:buChar char="-"/>
            </a:pPr>
            <a:r>
              <a:rPr lang="da-DK" dirty="0"/>
              <a:t>Der afsættes tid til, at en lærer eller pædagog kan være tovholder for teamet. </a:t>
            </a:r>
          </a:p>
          <a:p>
            <a:pPr marL="0" indent="0">
              <a:buFontTx/>
              <a:buNone/>
            </a:pPr>
            <a:endParaRPr lang="da-DK" dirty="0"/>
          </a:p>
          <a:p>
            <a:r>
              <a:rPr lang="da-DK" i="1" dirty="0"/>
              <a:t>Tal </a:t>
            </a:r>
            <a:r>
              <a:rPr lang="da-DK" i="1" dirty="0" err="1"/>
              <a:t>evt</a:t>
            </a:r>
            <a:r>
              <a:rPr lang="da-DK" i="1" dirty="0"/>
              <a:t> sammen om, hvordan teamet af Digitale Frontløbere sammensættes, hvis I ikke allerede har sammensat et team. I kan overveje, hvilke elevtyper I forestiller jer vil få udbytte af at være i et mindre team og kan blive motiveret af opgaven med at formidle til yngre elever. Overvej også, om eleverne skal melde sig frivilligt eller udpeges af klasselæreren i samarbejde med tovholder og forældre. Vær opmærksom på, at det ikke behøver at være de fagligt stærke elever.</a:t>
            </a:r>
          </a:p>
          <a:p>
            <a:endParaRPr lang="da-DK" i="1" dirty="0"/>
          </a:p>
          <a:p>
            <a:r>
              <a:rPr lang="da-DK" i="1" dirty="0"/>
              <a:t>(Man kan vælge at starte nye teams med Digitale Frontløbere jævnligt (for eksempel hvert skoleår) eller fortsætte med de samme elever. </a:t>
            </a:r>
          </a:p>
          <a:p>
            <a:r>
              <a:rPr lang="da-DK" i="1" dirty="0"/>
              <a:t>Etablering af et team af Digitale Frontløbere bliver mindre ressourcetungt, hvis man fortsætter med nogle af de samme elever. I kan for eksempel sammensætte teamet af forskellige årgange, så de yngste elever fortsætter med en ny gruppe Digitale Frontløbere fra årgangen under. På den måde vil der hele tiden være ældre Digitale Frontløbere, der kan bære kulturen videre). </a:t>
            </a:r>
          </a:p>
          <a:p>
            <a:pPr marL="0" indent="0">
              <a:buFontTx/>
              <a:buNone/>
            </a:pPr>
            <a:endParaRPr lang="da-DK" i="1" dirty="0"/>
          </a:p>
          <a:p>
            <a:endParaRPr lang="da-DK" dirty="0"/>
          </a:p>
        </p:txBody>
      </p:sp>
      <p:sp>
        <p:nvSpPr>
          <p:cNvPr id="4" name="Pladsholder til slidenummer 3"/>
          <p:cNvSpPr>
            <a:spLocks noGrp="1"/>
          </p:cNvSpPr>
          <p:nvPr>
            <p:ph type="sldNum" sz="quarter" idx="5"/>
          </p:nvPr>
        </p:nvSpPr>
        <p:spPr/>
        <p:txBody>
          <a:bodyPr/>
          <a:lstStyle/>
          <a:p>
            <a:fld id="{E4A10729-1417-4B3B-A106-DFFF3ECF6060}" type="slidenum">
              <a:rPr lang="da-DK" smtClean="0"/>
              <a:t>6</a:t>
            </a:fld>
            <a:endParaRPr lang="da-DK"/>
          </a:p>
        </p:txBody>
      </p:sp>
    </p:spTree>
    <p:extLst>
      <p:ext uri="{BB962C8B-B14F-4D97-AF65-F5344CB8AC3E}">
        <p14:creationId xmlns:p14="http://schemas.microsoft.com/office/powerpoint/2010/main" val="5204411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dirty="0"/>
              <a:t>Fortæl om elevernes rolle som Digitale Frontløbere (og hvilken rolle, de IKKE har):</a:t>
            </a:r>
            <a:r>
              <a:rPr lang="da-DK" dirty="0"/>
              <a:t> </a:t>
            </a:r>
          </a:p>
          <a:p>
            <a:endParaRPr lang="da-DK" dirty="0"/>
          </a:p>
          <a:p>
            <a:pPr marL="171450" indent="-171450">
              <a:buFontTx/>
              <a:buChar char="-"/>
            </a:pPr>
            <a:r>
              <a:rPr lang="da-DK" dirty="0"/>
              <a:t>Formidler viden og igangsætter aktiviteter i de yngre klasser – om digitale tematikker, såsom skærmbrugs betydning for vores søvn, ansigtsløs kommunikation, influencers’ påvirkning etc. </a:t>
            </a:r>
          </a:p>
          <a:p>
            <a:pPr marL="171450" indent="-171450">
              <a:buFontTx/>
              <a:buChar char="-"/>
            </a:pPr>
            <a:r>
              <a:rPr lang="da-DK" dirty="0"/>
              <a:t>Opkvalificeres med viden og metoder forinden </a:t>
            </a:r>
          </a:p>
          <a:p>
            <a:pPr marL="171450" indent="-171450">
              <a:buFontTx/>
              <a:buChar char="-"/>
            </a:pPr>
            <a:r>
              <a:rPr lang="da-DK" dirty="0"/>
              <a:t>Taler ikke om egne oplevelser med sårbare tematikker, eksempelvis digitale krænkelser eller digital mobning – videregiver heller ikke fortællinger om andre elever i klassen eller på skolen (for at passe på sig selv, deres kammerater og de yngre elever, de formidler til) </a:t>
            </a:r>
          </a:p>
          <a:p>
            <a:pPr marL="171450" indent="-171450">
              <a:buFontTx/>
              <a:buChar char="-"/>
            </a:pPr>
            <a:r>
              <a:rPr lang="da-DK" dirty="0"/>
              <a:t>Er ikke skolens ”digitale politibetjente”. De skal heller ikke stilles til ansvar for deres egne handlinger på sociale medier. </a:t>
            </a:r>
          </a:p>
          <a:p>
            <a:endParaRPr lang="da-DK" dirty="0"/>
          </a:p>
        </p:txBody>
      </p:sp>
      <p:sp>
        <p:nvSpPr>
          <p:cNvPr id="4" name="Pladsholder til slidenummer 3"/>
          <p:cNvSpPr>
            <a:spLocks noGrp="1"/>
          </p:cNvSpPr>
          <p:nvPr>
            <p:ph type="sldNum" sz="quarter" idx="5"/>
          </p:nvPr>
        </p:nvSpPr>
        <p:spPr/>
        <p:txBody>
          <a:bodyPr/>
          <a:lstStyle/>
          <a:p>
            <a:fld id="{E4A10729-1417-4B3B-A106-DFFF3ECF6060}" type="slidenum">
              <a:rPr lang="da-DK" smtClean="0"/>
              <a:t>7</a:t>
            </a:fld>
            <a:endParaRPr lang="da-DK"/>
          </a:p>
        </p:txBody>
      </p:sp>
    </p:spTree>
    <p:extLst>
      <p:ext uri="{BB962C8B-B14F-4D97-AF65-F5344CB8AC3E}">
        <p14:creationId xmlns:p14="http://schemas.microsoft.com/office/powerpoint/2010/main" val="38966387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FontTx/>
              <a:buNone/>
            </a:pPr>
            <a:r>
              <a:rPr lang="da-DK" b="1" dirty="0"/>
              <a:t>Fortæl om, hvordan eleverne opkvalificeres: </a:t>
            </a:r>
          </a:p>
          <a:p>
            <a:pPr marL="0" indent="0">
              <a:buFontTx/>
              <a:buNone/>
            </a:pPr>
            <a:endParaRPr lang="da-DK" dirty="0"/>
          </a:p>
          <a:p>
            <a:pPr marL="0" indent="0">
              <a:buFontTx/>
              <a:buNone/>
            </a:pPr>
            <a:r>
              <a:rPr lang="da-DK" dirty="0"/>
              <a:t>De Digitale Frontløbere gennemgår et digitalt læringsforløb, der klæder dem på til formidlingen, både metodisk og fagligt. Når de har gennemført det digitale læringsforløb, forbereder de sig til at formidle til elever i yngre klasser. De bliver forinden opdelt i to- eller tremandsgrupper, så der er tre til fem grupper i selve teamet af Digitale Frontløbere. Hver gruppe besøger en yngre klasse. Selve formidlingen i den yngre klasse varer 20-30 minutter. Her fortæller de Digitale Frontløbere om deres tema. For eksempel med et kort oplæg eller en video, de har produceret. Derefter laver de en dialogbaseret aktivitet med den yngre klasse.</a:t>
            </a:r>
            <a:endParaRPr lang="da-DK" sz="1200" b="0" i="0" kern="1200" dirty="0">
              <a:solidFill>
                <a:schemeClr val="tx1"/>
              </a:solidFill>
              <a:effectLst/>
              <a:latin typeface="+mn-lt"/>
              <a:ea typeface="+mn-ea"/>
              <a:cs typeface="+mn-cs"/>
            </a:endParaRPr>
          </a:p>
          <a:p>
            <a:endParaRPr lang="da-DK" dirty="0"/>
          </a:p>
        </p:txBody>
      </p:sp>
      <p:sp>
        <p:nvSpPr>
          <p:cNvPr id="4" name="Pladsholder til slidenummer 3"/>
          <p:cNvSpPr>
            <a:spLocks noGrp="1"/>
          </p:cNvSpPr>
          <p:nvPr>
            <p:ph type="sldNum" sz="quarter" idx="5"/>
          </p:nvPr>
        </p:nvSpPr>
        <p:spPr/>
        <p:txBody>
          <a:bodyPr/>
          <a:lstStyle/>
          <a:p>
            <a:fld id="{E4A10729-1417-4B3B-A106-DFFF3ECF6060}" type="slidenum">
              <a:rPr lang="da-DK" smtClean="0"/>
              <a:t>8</a:t>
            </a:fld>
            <a:endParaRPr lang="da-DK"/>
          </a:p>
        </p:txBody>
      </p:sp>
    </p:spTree>
    <p:extLst>
      <p:ext uri="{BB962C8B-B14F-4D97-AF65-F5344CB8AC3E}">
        <p14:creationId xmlns:p14="http://schemas.microsoft.com/office/powerpoint/2010/main" val="28306145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b="1" kern="1200" dirty="0">
                <a:solidFill>
                  <a:schemeClr val="tx1"/>
                </a:solidFill>
                <a:effectLst/>
                <a:latin typeface="+mn-lt"/>
                <a:ea typeface="+mn-ea"/>
                <a:cs typeface="+mn-cs"/>
              </a:rPr>
              <a:t>Fortæl om formidlingen i den yngre klasse: </a:t>
            </a:r>
          </a:p>
          <a:p>
            <a:pPr lvl="0"/>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Selve formidlingen i den yngre klasse varer 20-30 minutter. Her fortæller de Digitale Frontløbere om deres tema. For eksempel med et kort oplæg eller en video, de har produceret. Derefter laver de en dialogbaseret aktivitet med den yngre klasse.</a:t>
            </a:r>
            <a:endParaRPr lang="da-DK" sz="1200" b="0" i="0" kern="1200" dirty="0">
              <a:solidFill>
                <a:schemeClr val="tx1"/>
              </a:solidFill>
              <a:effectLst/>
              <a:latin typeface="+mn-lt"/>
              <a:ea typeface="+mn-ea"/>
              <a:cs typeface="+mn-cs"/>
            </a:endParaRPr>
          </a:p>
          <a:p>
            <a:r>
              <a:rPr lang="da-DK" dirty="0"/>
              <a:t>Tovholder og den yngre klasses lærer er tilstede under formidlingen.</a:t>
            </a:r>
          </a:p>
          <a:p>
            <a:endParaRPr lang="da-DK" i="1" dirty="0"/>
          </a:p>
          <a:p>
            <a:r>
              <a:rPr lang="da-DK" i="1" dirty="0"/>
              <a:t>(Tal også sammen om, hvornår på året – og hvor ofte – de Digitale Frontløbere besøger klasserne). </a:t>
            </a:r>
            <a:endParaRPr lang="da-DK" dirty="0"/>
          </a:p>
          <a:p>
            <a:endParaRPr lang="da-DK" dirty="0"/>
          </a:p>
        </p:txBody>
      </p:sp>
      <p:sp>
        <p:nvSpPr>
          <p:cNvPr id="4" name="Pladsholder til slidenummer 3"/>
          <p:cNvSpPr>
            <a:spLocks noGrp="1"/>
          </p:cNvSpPr>
          <p:nvPr>
            <p:ph type="sldNum" sz="quarter" idx="5"/>
          </p:nvPr>
        </p:nvSpPr>
        <p:spPr/>
        <p:txBody>
          <a:bodyPr/>
          <a:lstStyle/>
          <a:p>
            <a:fld id="{E4A10729-1417-4B3B-A106-DFFF3ECF6060}" type="slidenum">
              <a:rPr lang="da-DK" smtClean="0"/>
              <a:t>9</a:t>
            </a:fld>
            <a:endParaRPr lang="da-DK"/>
          </a:p>
        </p:txBody>
      </p:sp>
    </p:spTree>
    <p:extLst>
      <p:ext uri="{BB962C8B-B14F-4D97-AF65-F5344CB8AC3E}">
        <p14:creationId xmlns:p14="http://schemas.microsoft.com/office/powerpoint/2010/main" val="34304954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289125-911A-310F-6F19-5E5AE7D8DF5A}"/>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7360EDAB-55D2-6E7B-2C63-24EEA965923C}"/>
              </a:ext>
            </a:extLst>
          </p:cNvPr>
          <p:cNvSpPr>
            <a:spLocks noGrp="1"/>
          </p:cNvSpPr>
          <p:nvPr>
            <p:ph type="dt" sz="half" idx="10"/>
          </p:nvPr>
        </p:nvSpPr>
        <p:spPr/>
        <p:txBody>
          <a:bodyPr/>
          <a:lstStyle/>
          <a:p>
            <a:fld id="{599E94F4-8CEA-4C49-A137-B1CF074FCD4B}" type="datetimeFigureOut">
              <a:rPr lang="da-DK" smtClean="0"/>
              <a:t>06-11-2025</a:t>
            </a:fld>
            <a:endParaRPr lang="da-DK"/>
          </a:p>
        </p:txBody>
      </p:sp>
      <p:sp>
        <p:nvSpPr>
          <p:cNvPr id="4" name="Pladsholder til sidefod 3">
            <a:extLst>
              <a:ext uri="{FF2B5EF4-FFF2-40B4-BE49-F238E27FC236}">
                <a16:creationId xmlns:a16="http://schemas.microsoft.com/office/drawing/2014/main" id="{00AF378D-0B65-9E9C-5835-965FB6D2EE35}"/>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1204F1B9-A2A5-9A68-9050-B8DC488042CF}"/>
              </a:ext>
            </a:extLst>
          </p:cNvPr>
          <p:cNvSpPr>
            <a:spLocks noGrp="1"/>
          </p:cNvSpPr>
          <p:nvPr>
            <p:ph type="sldNum" sz="quarter" idx="12"/>
          </p:nvPr>
        </p:nvSpPr>
        <p:spPr/>
        <p:txBody>
          <a:bodyPr/>
          <a:lstStyle/>
          <a:p>
            <a:fld id="{2FFE0324-755D-4CC8-A2F2-738B62D67E99}" type="slidenum">
              <a:rPr lang="da-DK" smtClean="0"/>
              <a:t>‹#›</a:t>
            </a:fld>
            <a:endParaRPr lang="da-DK"/>
          </a:p>
        </p:txBody>
      </p:sp>
    </p:spTree>
    <p:extLst>
      <p:ext uri="{BB962C8B-B14F-4D97-AF65-F5344CB8AC3E}">
        <p14:creationId xmlns:p14="http://schemas.microsoft.com/office/powerpoint/2010/main" val="1469851963"/>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592503E3-2919-129F-8800-BB3F35DAEAB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D704EDF5-92AA-6316-0BAD-C8BC547672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8B414E27-C67D-8EA6-7505-E69F0D402F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99E94F4-8CEA-4C49-A137-B1CF074FCD4B}" type="datetimeFigureOut">
              <a:rPr lang="da-DK" smtClean="0"/>
              <a:t>06-11-2025</a:t>
            </a:fld>
            <a:endParaRPr lang="da-DK"/>
          </a:p>
        </p:txBody>
      </p:sp>
      <p:sp>
        <p:nvSpPr>
          <p:cNvPr id="5" name="Pladsholder til sidefod 4">
            <a:extLst>
              <a:ext uri="{FF2B5EF4-FFF2-40B4-BE49-F238E27FC236}">
                <a16:creationId xmlns:a16="http://schemas.microsoft.com/office/drawing/2014/main" id="{AB0DF1F2-5AC5-B1F8-1D39-A400C0824B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a-DK"/>
          </a:p>
        </p:txBody>
      </p:sp>
      <p:sp>
        <p:nvSpPr>
          <p:cNvPr id="6" name="Pladsholder til slidenummer 5">
            <a:extLst>
              <a:ext uri="{FF2B5EF4-FFF2-40B4-BE49-F238E27FC236}">
                <a16:creationId xmlns:a16="http://schemas.microsoft.com/office/drawing/2014/main" id="{35B38282-F9A6-7518-DD5C-9E17C7C028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FFE0324-755D-4CC8-A2F2-738B62D67E99}" type="slidenum">
              <a:rPr lang="da-DK" smtClean="0"/>
              <a:t>‹#›</a:t>
            </a:fld>
            <a:endParaRPr lang="da-DK"/>
          </a:p>
        </p:txBody>
      </p:sp>
    </p:spTree>
    <p:extLst>
      <p:ext uri="{BB962C8B-B14F-4D97-AF65-F5344CB8AC3E}">
        <p14:creationId xmlns:p14="http://schemas.microsoft.com/office/powerpoint/2010/main" val="1484086636"/>
      </p:ext>
    </p:extLst>
  </p:cSld>
  <p:clrMap bg1="lt1" tx1="dk1" bg2="lt2" tx2="dk2" accent1="accent1" accent2="accent2" accent3="accent3" accent4="accent4" accent5="accent5" accent6="accent6" hlink="hlink" folHlink="folHlink"/>
  <p:sldLayoutIdLst>
    <p:sldLayoutId id="214748365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el 1" hidden="1">
            <a:extLst>
              <a:ext uri="{FF2B5EF4-FFF2-40B4-BE49-F238E27FC236}">
                <a16:creationId xmlns:a16="http://schemas.microsoft.com/office/drawing/2014/main" id="{CD18B6EC-8A39-AC87-CE6F-C8D784990AEB}"/>
              </a:ext>
            </a:extLst>
          </p:cNvPr>
          <p:cNvSpPr>
            <a:spLocks noGrp="1"/>
          </p:cNvSpPr>
          <p:nvPr>
            <p:ph type="title"/>
          </p:nvPr>
        </p:nvSpPr>
        <p:spPr/>
        <p:txBody>
          <a:bodyPr/>
          <a:lstStyle/>
          <a:p>
            <a:r>
              <a:rPr lang="da-DK" sz="6600"/>
              <a:t>Præsentation af </a:t>
            </a:r>
            <a:br>
              <a:rPr lang="da-DK" sz="6600"/>
            </a:br>
            <a:r>
              <a:rPr lang="da-DK" sz="6600"/>
              <a:t>On’s Ung til yngre- program </a:t>
            </a:r>
            <a:br>
              <a:rPr lang="da-DK" sz="3600"/>
            </a:br>
            <a:r>
              <a:rPr lang="da-DK" sz="3600"/>
              <a:t>Teamformat</a:t>
            </a:r>
            <a:endParaRPr lang="da-DK" sz="3600" dirty="0"/>
          </a:p>
        </p:txBody>
      </p:sp>
      <p:pic>
        <p:nvPicPr>
          <p:cNvPr id="3" name="Billede 2">
            <a:extLst>
              <a:ext uri="{FF2B5EF4-FFF2-40B4-BE49-F238E27FC236}">
                <a16:creationId xmlns:a16="http://schemas.microsoft.com/office/drawing/2014/main" id="{8FEA5B93-FAB2-AB6B-4CA6-E8A5550FAE0A}"/>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5327817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el 1" hidden="1">
            <a:extLst>
              <a:ext uri="{FF2B5EF4-FFF2-40B4-BE49-F238E27FC236}">
                <a16:creationId xmlns:a16="http://schemas.microsoft.com/office/drawing/2014/main" id="{98CEDE69-7A70-6E51-A2CD-761CD3CFB182}"/>
              </a:ext>
            </a:extLst>
          </p:cNvPr>
          <p:cNvSpPr>
            <a:spLocks noGrp="1"/>
          </p:cNvSpPr>
          <p:nvPr>
            <p:ph type="title"/>
          </p:nvPr>
        </p:nvSpPr>
        <p:spPr/>
        <p:txBody>
          <a:bodyPr/>
          <a:lstStyle/>
          <a:p>
            <a:pPr algn="ctr"/>
            <a:r>
              <a:rPr lang="da-DK" sz="8000"/>
              <a:t>Hvad skal der ske herfra?</a:t>
            </a:r>
            <a:endParaRPr lang="da-DK" sz="8000" dirty="0"/>
          </a:p>
        </p:txBody>
      </p:sp>
      <p:pic>
        <p:nvPicPr>
          <p:cNvPr id="3" name="Billede 2">
            <a:extLst>
              <a:ext uri="{FF2B5EF4-FFF2-40B4-BE49-F238E27FC236}">
                <a16:creationId xmlns:a16="http://schemas.microsoft.com/office/drawing/2014/main" id="{77D22479-CED2-A9C0-32AE-2EE7CBB0E34D}"/>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3899610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el 1" hidden="1">
            <a:extLst>
              <a:ext uri="{FF2B5EF4-FFF2-40B4-BE49-F238E27FC236}">
                <a16:creationId xmlns:a16="http://schemas.microsoft.com/office/drawing/2014/main" id="{DE03A3D8-425D-0EB1-CEB5-366C7BCB8A50}"/>
              </a:ext>
            </a:extLst>
          </p:cNvPr>
          <p:cNvSpPr>
            <a:spLocks noGrp="1"/>
          </p:cNvSpPr>
          <p:nvPr>
            <p:ph type="title"/>
          </p:nvPr>
        </p:nvSpPr>
        <p:spPr/>
        <p:txBody>
          <a:bodyPr/>
          <a:lstStyle/>
          <a:p>
            <a:endParaRPr lang="da-DK"/>
          </a:p>
        </p:txBody>
      </p:sp>
      <p:pic>
        <p:nvPicPr>
          <p:cNvPr id="3" name="Billede 2">
            <a:extLst>
              <a:ext uri="{FF2B5EF4-FFF2-40B4-BE49-F238E27FC236}">
                <a16:creationId xmlns:a16="http://schemas.microsoft.com/office/drawing/2014/main" id="{3F7B8365-9F30-0D61-3B11-10286A6EDCF6}"/>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6871614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el 1" hidden="1">
            <a:extLst>
              <a:ext uri="{FF2B5EF4-FFF2-40B4-BE49-F238E27FC236}">
                <a16:creationId xmlns:a16="http://schemas.microsoft.com/office/drawing/2014/main" id="{1ECE68DD-9017-61B0-FEDE-CA6B0514B2EA}"/>
              </a:ext>
            </a:extLst>
          </p:cNvPr>
          <p:cNvSpPr>
            <a:spLocks noGrp="1"/>
          </p:cNvSpPr>
          <p:nvPr>
            <p:ph type="title"/>
          </p:nvPr>
        </p:nvSpPr>
        <p:spPr/>
        <p:txBody>
          <a:bodyPr>
            <a:normAutofit fontScale="90000"/>
          </a:bodyPr>
          <a:lstStyle/>
          <a:p>
            <a:r>
              <a:rPr lang="da-DK" sz="7200">
                <a:solidFill>
                  <a:schemeClr val="tx2"/>
                </a:solidFill>
              </a:rPr>
              <a:t>On Ung til yngre - hvad går det ud på?</a:t>
            </a:r>
            <a:endParaRPr lang="da-DK" sz="7200" dirty="0">
              <a:solidFill>
                <a:schemeClr val="tx2"/>
              </a:solidFill>
            </a:endParaRPr>
          </a:p>
        </p:txBody>
      </p:sp>
      <p:pic>
        <p:nvPicPr>
          <p:cNvPr id="3" name="Billede 2">
            <a:extLst>
              <a:ext uri="{FF2B5EF4-FFF2-40B4-BE49-F238E27FC236}">
                <a16:creationId xmlns:a16="http://schemas.microsoft.com/office/drawing/2014/main" id="{979FF289-DFB8-6EBF-1449-3DD1CA22845D}"/>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6941959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el 1" hidden="1">
            <a:extLst>
              <a:ext uri="{FF2B5EF4-FFF2-40B4-BE49-F238E27FC236}">
                <a16:creationId xmlns:a16="http://schemas.microsoft.com/office/drawing/2014/main" id="{AAF99A34-CE0B-3901-139A-F9143B0FB645}"/>
              </a:ext>
            </a:extLst>
          </p:cNvPr>
          <p:cNvSpPr>
            <a:spLocks noGrp="1"/>
          </p:cNvSpPr>
          <p:nvPr>
            <p:ph type="title"/>
          </p:nvPr>
        </p:nvSpPr>
        <p:spPr/>
        <p:txBody>
          <a:bodyPr/>
          <a:lstStyle/>
          <a:p>
            <a:r>
              <a:rPr lang="da-DK" sz="7200"/>
              <a:t>Hvad kan programmet? </a:t>
            </a:r>
            <a:endParaRPr lang="da-DK" sz="7200" dirty="0"/>
          </a:p>
        </p:txBody>
      </p:sp>
      <p:pic>
        <p:nvPicPr>
          <p:cNvPr id="3" name="Billede 2">
            <a:extLst>
              <a:ext uri="{FF2B5EF4-FFF2-40B4-BE49-F238E27FC236}">
                <a16:creationId xmlns:a16="http://schemas.microsoft.com/office/drawing/2014/main" id="{E49EE621-E45E-D4D1-A4C3-87D555452511}"/>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9811364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el 1" hidden="1">
            <a:extLst>
              <a:ext uri="{FF2B5EF4-FFF2-40B4-BE49-F238E27FC236}">
                <a16:creationId xmlns:a16="http://schemas.microsoft.com/office/drawing/2014/main" id="{061BB675-B39F-B7F3-3668-CF50CC7A7EB5}"/>
              </a:ext>
            </a:extLst>
          </p:cNvPr>
          <p:cNvSpPr>
            <a:spLocks noGrp="1"/>
          </p:cNvSpPr>
          <p:nvPr>
            <p:ph type="title"/>
          </p:nvPr>
        </p:nvSpPr>
        <p:spPr/>
        <p:txBody>
          <a:bodyPr/>
          <a:lstStyle/>
          <a:p>
            <a:endParaRPr lang="da-DK"/>
          </a:p>
        </p:txBody>
      </p:sp>
      <p:pic>
        <p:nvPicPr>
          <p:cNvPr id="3" name="Billede 2">
            <a:extLst>
              <a:ext uri="{FF2B5EF4-FFF2-40B4-BE49-F238E27FC236}">
                <a16:creationId xmlns:a16="http://schemas.microsoft.com/office/drawing/2014/main" id="{1DE9E799-3420-A38B-25D0-C9654A69AF63}"/>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6501442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el 1" hidden="1">
            <a:extLst>
              <a:ext uri="{FF2B5EF4-FFF2-40B4-BE49-F238E27FC236}">
                <a16:creationId xmlns:a16="http://schemas.microsoft.com/office/drawing/2014/main" id="{D3110EE1-DF6E-4357-501B-925C37EEFB58}"/>
              </a:ext>
            </a:extLst>
          </p:cNvPr>
          <p:cNvSpPr>
            <a:spLocks noGrp="1"/>
          </p:cNvSpPr>
          <p:nvPr>
            <p:ph type="title"/>
          </p:nvPr>
        </p:nvSpPr>
        <p:spPr/>
        <p:txBody>
          <a:bodyPr/>
          <a:lstStyle/>
          <a:p>
            <a:r>
              <a:rPr lang="da-DK"/>
              <a:t>Skolens Digitale Frontløbere </a:t>
            </a:r>
            <a:endParaRPr lang="da-DK" dirty="0"/>
          </a:p>
        </p:txBody>
      </p:sp>
      <p:pic>
        <p:nvPicPr>
          <p:cNvPr id="3" name="Billede 2">
            <a:extLst>
              <a:ext uri="{FF2B5EF4-FFF2-40B4-BE49-F238E27FC236}">
                <a16:creationId xmlns:a16="http://schemas.microsoft.com/office/drawing/2014/main" id="{077D99A0-371B-CE4B-35EB-3D0267E46451}"/>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7122297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el 1" hidden="1">
            <a:extLst>
              <a:ext uri="{FF2B5EF4-FFF2-40B4-BE49-F238E27FC236}">
                <a16:creationId xmlns:a16="http://schemas.microsoft.com/office/drawing/2014/main" id="{0D4D0205-9427-23A5-9042-F76E412E082E}"/>
              </a:ext>
            </a:extLst>
          </p:cNvPr>
          <p:cNvSpPr>
            <a:spLocks noGrp="1"/>
          </p:cNvSpPr>
          <p:nvPr>
            <p:ph type="title"/>
          </p:nvPr>
        </p:nvSpPr>
        <p:spPr/>
        <p:txBody>
          <a:bodyPr/>
          <a:lstStyle/>
          <a:p>
            <a:r>
              <a:rPr lang="da-DK"/>
              <a:t>Digital Frontløber-rollen </a:t>
            </a:r>
            <a:endParaRPr lang="da-DK" dirty="0"/>
          </a:p>
        </p:txBody>
      </p:sp>
      <p:pic>
        <p:nvPicPr>
          <p:cNvPr id="3" name="Billede 2">
            <a:extLst>
              <a:ext uri="{FF2B5EF4-FFF2-40B4-BE49-F238E27FC236}">
                <a16:creationId xmlns:a16="http://schemas.microsoft.com/office/drawing/2014/main" id="{0196D169-C53C-900A-3BEE-196506068D43}"/>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2097135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el 1" hidden="1">
            <a:extLst>
              <a:ext uri="{FF2B5EF4-FFF2-40B4-BE49-F238E27FC236}">
                <a16:creationId xmlns:a16="http://schemas.microsoft.com/office/drawing/2014/main" id="{B1017BEA-8268-F341-F131-D5EF1B44AF90}"/>
              </a:ext>
            </a:extLst>
          </p:cNvPr>
          <p:cNvSpPr>
            <a:spLocks noGrp="1"/>
          </p:cNvSpPr>
          <p:nvPr>
            <p:ph type="title"/>
          </p:nvPr>
        </p:nvSpPr>
        <p:spPr/>
        <p:txBody>
          <a:bodyPr/>
          <a:lstStyle/>
          <a:p>
            <a:r>
              <a:rPr lang="da-DK"/>
              <a:t>Hvordan uddannes de Digitale Frontløbere? </a:t>
            </a:r>
            <a:endParaRPr lang="da-DK" dirty="0"/>
          </a:p>
        </p:txBody>
      </p:sp>
      <p:pic>
        <p:nvPicPr>
          <p:cNvPr id="3" name="Billede 2">
            <a:extLst>
              <a:ext uri="{FF2B5EF4-FFF2-40B4-BE49-F238E27FC236}">
                <a16:creationId xmlns:a16="http://schemas.microsoft.com/office/drawing/2014/main" id="{F9439826-86E2-8CDA-4F80-B5AB7BBD76A8}"/>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5603969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el 1" hidden="1">
            <a:extLst>
              <a:ext uri="{FF2B5EF4-FFF2-40B4-BE49-F238E27FC236}">
                <a16:creationId xmlns:a16="http://schemas.microsoft.com/office/drawing/2014/main" id="{39F4F37D-9CD4-F7F4-CD0F-78C353B5757C}"/>
              </a:ext>
            </a:extLst>
          </p:cNvPr>
          <p:cNvSpPr>
            <a:spLocks noGrp="1"/>
          </p:cNvSpPr>
          <p:nvPr>
            <p:ph type="title"/>
          </p:nvPr>
        </p:nvSpPr>
        <p:spPr/>
        <p:txBody>
          <a:bodyPr/>
          <a:lstStyle/>
          <a:p>
            <a:r>
              <a:rPr lang="da-DK"/>
              <a:t>Formidlingen i den yngre klasse</a:t>
            </a:r>
            <a:endParaRPr lang="da-DK" dirty="0"/>
          </a:p>
        </p:txBody>
      </p:sp>
      <p:pic>
        <p:nvPicPr>
          <p:cNvPr id="3" name="Billede 2">
            <a:extLst>
              <a:ext uri="{FF2B5EF4-FFF2-40B4-BE49-F238E27FC236}">
                <a16:creationId xmlns:a16="http://schemas.microsoft.com/office/drawing/2014/main" id="{32A57C90-71E3-72C5-A1F5-B95A29DEF353}"/>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092252504"/>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3df7c1f1-8cd6-49ab-8336-ca51f0904953">
      <Terms xmlns="http://schemas.microsoft.com/office/infopath/2007/PartnerControls"/>
    </lcf76f155ced4ddcb4097134ff3c332f>
    <TaxCatchAll xmlns="23b86231-cdf0-4703-ac67-9b6286ec0f1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B7F7A20462AE94AB51FF5B3911C5F8C" ma:contentTypeVersion="17" ma:contentTypeDescription="Create a new document." ma:contentTypeScope="" ma:versionID="e58dd6568b006e10054656bea62432b2">
  <xsd:schema xmlns:xsd="http://www.w3.org/2001/XMLSchema" xmlns:xs="http://www.w3.org/2001/XMLSchema" xmlns:p="http://schemas.microsoft.com/office/2006/metadata/properties" xmlns:ns2="3df7c1f1-8cd6-49ab-8336-ca51f0904953" xmlns:ns3="23b86231-cdf0-4703-ac67-9b6286ec0f15" targetNamespace="http://schemas.microsoft.com/office/2006/metadata/properties" ma:root="true" ma:fieldsID="c848c2bcb6ac0b888675e73797c7eb9b" ns2:_="" ns3:_="">
    <xsd:import namespace="3df7c1f1-8cd6-49ab-8336-ca51f0904953"/>
    <xsd:import namespace="23b86231-cdf0-4703-ac67-9b6286ec0f1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Location" minOccurs="0"/>
                <xsd:element ref="ns2:MediaServiceGenerationTime" minOccurs="0"/>
                <xsd:element ref="ns2:MediaServiceEventHashCode" minOccurs="0"/>
                <xsd:element ref="ns2:MediaServiceOCR" minOccurs="0"/>
                <xsd:element ref="ns2:MediaServiceObjectDetectorVersions" minOccurs="0"/>
                <xsd:element ref="ns2:MediaLengthInSecond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df7c1f1-8cd6-49ab-8336-ca51f090495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cf76d3ee-fa17-411f-8328-b0b980a4a4ae"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6" nillable="true" ma:displayName="Location" ma:indexed="true"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b86231-cdf0-4703-ac67-9b6286ec0f1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00542d88-cd62-4543-85be-764356ed91f9}" ma:internalName="TaxCatchAll" ma:showField="CatchAllData" ma:web="23b86231-cdf0-4703-ac67-9b6286ec0f1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5F70858-5EA3-484E-BD0B-9525E072A6DE}">
  <ds:schemaRefs>
    <ds:schemaRef ds:uri="http://schemas.microsoft.com/office/2006/metadata/properties"/>
    <ds:schemaRef ds:uri="http://schemas.microsoft.com/office/infopath/2007/PartnerControls"/>
    <ds:schemaRef ds:uri="3df7c1f1-8cd6-49ab-8336-ca51f0904953"/>
    <ds:schemaRef ds:uri="23b86231-cdf0-4703-ac67-9b6286ec0f15"/>
  </ds:schemaRefs>
</ds:datastoreItem>
</file>

<file path=customXml/itemProps2.xml><?xml version="1.0" encoding="utf-8"?>
<ds:datastoreItem xmlns:ds="http://schemas.openxmlformats.org/officeDocument/2006/customXml" ds:itemID="{5C994686-127B-44FD-9E94-882CD1506ED5}">
  <ds:schemaRefs>
    <ds:schemaRef ds:uri="http://schemas.microsoft.com/sharepoint/v3/contenttype/forms"/>
  </ds:schemaRefs>
</ds:datastoreItem>
</file>

<file path=customXml/itemProps3.xml><?xml version="1.0" encoding="utf-8"?>
<ds:datastoreItem xmlns:ds="http://schemas.openxmlformats.org/officeDocument/2006/customXml" ds:itemID="{446F93D7-8C36-417D-90FF-88BDC1F8142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df7c1f1-8cd6-49ab-8336-ca51f0904953"/>
    <ds:schemaRef ds:uri="23b86231-cdf0-4703-ac67-9b6286ec0f1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TotalTime>
  <Words>1248</Words>
  <Application>Microsoft Office PowerPoint</Application>
  <PresentationFormat>Widescreen</PresentationFormat>
  <Paragraphs>79</Paragraphs>
  <Slides>10</Slides>
  <Notes>10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Office-tema</vt:lpstr>
      <vt:lpstr>Præsentation af  On’s Ung til yngre- program  Teamformat</vt:lpstr>
      <vt:lpstr>PowerPoint Presentation</vt:lpstr>
      <vt:lpstr>On Ung til yngre - hvad går det ud på?</vt:lpstr>
      <vt:lpstr>Hvad kan programmet? </vt:lpstr>
      <vt:lpstr>PowerPoint Presentation</vt:lpstr>
      <vt:lpstr>Skolens Digitale Frontløbere </vt:lpstr>
      <vt:lpstr>Digital Frontløber-rollen </vt:lpstr>
      <vt:lpstr>Hvordan uddannes de Digitale Frontløbere? </vt:lpstr>
      <vt:lpstr>Formidlingen i den yngre klasse</vt:lpstr>
      <vt:lpstr>Hvad skal der ske herfra?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Anna Svenning</dc:creator>
  <cp:lastModifiedBy>Anna Svenning</cp:lastModifiedBy>
  <cp:revision>16</cp:revision>
  <dcterms:created xsi:type="dcterms:W3CDTF">2025-11-05T14:16:50Z</dcterms:created>
  <dcterms:modified xsi:type="dcterms:W3CDTF">2025-11-06T15:55:54Z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0x0101005B7F7A20462AE94AB51FF5B3911C5F8C</vt:lpwstr>
  </property>
  <property fmtid="{D5CDD505-2E9C-101B-9397-08002B2CF9AE}" pid="3" name="MediaServiceImageTags">
    <vt:lpwstr/>
  </property>
</Properties>
</file>