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EEB42-2D70-4068-B48D-A25F97EED995}" v="14" dt="2025-11-05T13:13:04.982"/>
    <p1510:client id="{6B96882F-972F-63DF-ACD6-EB283E6FBA1D}" v="2" dt="2025-11-06T15:51:32.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439" autoAdjust="0"/>
  </p:normalViewPr>
  <p:slideViewPr>
    <p:cSldViewPr snapToGrid="0">
      <p:cViewPr varScale="1">
        <p:scale>
          <a:sx n="34" d="100"/>
          <a:sy n="34" d="100"/>
        </p:scale>
        <p:origin x="1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venning" userId="S::ansv_bornsvilkar.dk#ext#@redbarnet.onmicrosoft.com::c07d334e-5e29-4a4e-bc37-c1b95e1b06dd" providerId="AD" clId="Web-{6B96882F-972F-63DF-ACD6-EB283E6FBA1D}"/>
    <pc:docChg chg="delSld modSld">
      <pc:chgData name="Anna Svenning" userId="S::ansv_bornsvilkar.dk#ext#@redbarnet.onmicrosoft.com::c07d334e-5e29-4a4e-bc37-c1b95e1b06dd" providerId="AD" clId="Web-{6B96882F-972F-63DF-ACD6-EB283E6FBA1D}" dt="2025-11-06T15:51:32.373" v="2"/>
      <pc:docMkLst>
        <pc:docMk/>
      </pc:docMkLst>
      <pc:sldChg chg="del">
        <pc:chgData name="Anna Svenning" userId="S::ansv_bornsvilkar.dk#ext#@redbarnet.onmicrosoft.com::c07d334e-5e29-4a4e-bc37-c1b95e1b06dd" providerId="AD" clId="Web-{6B96882F-972F-63DF-ACD6-EB283E6FBA1D}" dt="2025-11-06T15:51:32.373" v="2"/>
        <pc:sldMkLst>
          <pc:docMk/>
          <pc:sldMk cId="3236131754" sldId="256"/>
        </pc:sldMkLst>
      </pc:sldChg>
      <pc:sldChg chg="modNotes">
        <pc:chgData name="Anna Svenning" userId="S::ansv_bornsvilkar.dk#ext#@redbarnet.onmicrosoft.com::c07d334e-5e29-4a4e-bc37-c1b95e1b06dd" providerId="AD" clId="Web-{6B96882F-972F-63DF-ACD6-EB283E6FBA1D}" dt="2025-11-06T15:51:31.108" v="1"/>
        <pc:sldMkLst>
          <pc:docMk/>
          <pc:sldMk cId="747749276" sldId="270"/>
        </pc:sldMkLst>
      </pc:sldChg>
    </pc:docChg>
  </pc:docChgLst>
  <pc:docChgLst>
    <pc:chgData name="Anna Svenning" userId="423e5439-fd1c-459e-bc11-a23148e0ead5" providerId="ADAL" clId="{9ED531FF-938C-441A-93D2-170236CE24DB}"/>
    <pc:docChg chg="custSel modSld">
      <pc:chgData name="Anna Svenning" userId="423e5439-fd1c-459e-bc11-a23148e0ead5" providerId="ADAL" clId="{9ED531FF-938C-441A-93D2-170236CE24DB}" dt="2025-11-05T13:14:00.587" v="3" actId="20577"/>
      <pc:docMkLst>
        <pc:docMk/>
      </pc:docMkLst>
      <pc:sldChg chg="modSp mod">
        <pc:chgData name="Anna Svenning" userId="423e5439-fd1c-459e-bc11-a23148e0ead5" providerId="ADAL" clId="{9ED531FF-938C-441A-93D2-170236CE24DB}" dt="2025-11-05T13:08:34.093" v="0" actId="27636"/>
        <pc:sldMkLst>
          <pc:docMk/>
          <pc:sldMk cId="3236131754" sldId="256"/>
        </pc:sldMkLst>
        <pc:spChg chg="mod">
          <ac:chgData name="Anna Svenning" userId="423e5439-fd1c-459e-bc11-a23148e0ead5" providerId="ADAL" clId="{9ED531FF-938C-441A-93D2-170236CE24DB}" dt="2025-11-05T13:08:34.093" v="0" actId="27636"/>
          <ac:spMkLst>
            <pc:docMk/>
            <pc:sldMk cId="3236131754" sldId="256"/>
            <ac:spMk id="2" creationId="{B916F004-C007-6860-E147-437158417B9B}"/>
          </ac:spMkLst>
        </pc:spChg>
      </pc:sldChg>
      <pc:sldChg chg="modSp mod">
        <pc:chgData name="Anna Svenning" userId="423e5439-fd1c-459e-bc11-a23148e0ead5" providerId="ADAL" clId="{9ED531FF-938C-441A-93D2-170236CE24DB}" dt="2025-11-05T13:08:34.104" v="1" actId="27636"/>
        <pc:sldMkLst>
          <pc:docMk/>
          <pc:sldMk cId="1731380062" sldId="258"/>
        </pc:sldMkLst>
        <pc:spChg chg="mod">
          <ac:chgData name="Anna Svenning" userId="423e5439-fd1c-459e-bc11-a23148e0ead5" providerId="ADAL" clId="{9ED531FF-938C-441A-93D2-170236CE24DB}" dt="2025-11-05T13:08:34.104" v="1" actId="27636"/>
          <ac:spMkLst>
            <pc:docMk/>
            <pc:sldMk cId="1731380062" sldId="258"/>
            <ac:spMk id="2" creationId="{29D06FD0-94A7-B057-C9AF-1EFCA88A8ABB}"/>
          </ac:spMkLst>
        </pc:spChg>
      </pc:sldChg>
      <pc:sldChg chg="modNotesTx">
        <pc:chgData name="Anna Svenning" userId="423e5439-fd1c-459e-bc11-a23148e0ead5" providerId="ADAL" clId="{9ED531FF-938C-441A-93D2-170236CE24DB}" dt="2025-11-05T13:14:00.587" v="3" actId="20577"/>
        <pc:sldMkLst>
          <pc:docMk/>
          <pc:sldMk cId="2089900606" sldId="265"/>
        </pc:sldMkLst>
      </pc:sldChg>
      <pc:sldChg chg="modSp mod">
        <pc:chgData name="Anna Svenning" userId="423e5439-fd1c-459e-bc11-a23148e0ead5" providerId="ADAL" clId="{9ED531FF-938C-441A-93D2-170236CE24DB}" dt="2025-11-05T13:08:34.119" v="2" actId="27636"/>
        <pc:sldMkLst>
          <pc:docMk/>
          <pc:sldMk cId="4260984557" sldId="269"/>
        </pc:sldMkLst>
        <pc:spChg chg="mod">
          <ac:chgData name="Anna Svenning" userId="423e5439-fd1c-459e-bc11-a23148e0ead5" providerId="ADAL" clId="{9ED531FF-938C-441A-93D2-170236CE24DB}" dt="2025-11-05T13:08:34.119" v="2" actId="27636"/>
          <ac:spMkLst>
            <pc:docMk/>
            <pc:sldMk cId="4260984557" sldId="269"/>
            <ac:spMk id="2" creationId="{1A458EDF-2D86-DCBB-25A6-14ABA1AB0EB3}"/>
          </ac:spMkLst>
        </pc:spChg>
      </pc:sldChg>
    </pc:docChg>
  </pc:docChgLst>
  <pc:docChgLst>
    <pc:chgData clId="Web-{6B96882F-972F-63DF-ACD6-EB283E6FBA1D}"/>
    <pc:docChg chg="addSld">
      <pc:chgData name="" userId="" providerId="" clId="Web-{6B96882F-972F-63DF-ACD6-EB283E6FBA1D}" dt="2025-11-06T15:50:56.670" v="0"/>
      <pc:docMkLst>
        <pc:docMk/>
      </pc:docMkLst>
      <pc:sldChg chg="add">
        <pc:chgData name="" userId="" providerId="" clId="Web-{6B96882F-972F-63DF-ACD6-EB283E6FBA1D}" dt="2025-11-06T15:50:56.670" v="0"/>
        <pc:sldMkLst>
          <pc:docMk/>
          <pc:sldMk cId="747749276"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59D3392B-9A2C-428E-A862-7788067CC0A2}" type="datetimeFigureOut">
              <a:rPr lang="da-DK" smtClean="0"/>
              <a:t>13-04-2026</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56FE453D-86AC-4827-B765-1C196D4E87AB}" type="slidenum">
              <a:rPr lang="da-DK" smtClean="0"/>
              <a:t>‹nr.›</a:t>
            </a:fld>
            <a:endParaRPr lang="da-DK"/>
          </a:p>
        </p:txBody>
      </p:sp>
    </p:spTree>
    <p:extLst>
      <p:ext uri="{BB962C8B-B14F-4D97-AF65-F5344CB8AC3E}">
        <p14:creationId xmlns:p14="http://schemas.microsoft.com/office/powerpoint/2010/main" val="15759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Disse slides kan du bruge, hvis du skal præsentere </a:t>
            </a:r>
            <a:r>
              <a:rPr lang="da-DK" b="1" err="1"/>
              <a:t>On’s</a:t>
            </a:r>
            <a:r>
              <a:rPr lang="da-DK" b="1"/>
              <a:t> Ung til yngre-program til skolens pædagogiske personale. </a:t>
            </a:r>
            <a:endParaRPr lang="en-US">
              <a:solidFill>
                <a:srgbClr val="444444"/>
              </a:solidFill>
            </a:endParaRPr>
          </a:p>
          <a:p>
            <a:endParaRPr lang="da-DK" dirty="0">
              <a:solidFill>
                <a:srgbClr val="444444"/>
              </a:solidFill>
            </a:endParaRPr>
          </a:p>
          <a:p>
            <a:r>
              <a:rPr lang="da-DK"/>
              <a:t>Programmet findes i to formater – et klasseformat og en teamformat. </a:t>
            </a:r>
            <a:endParaRPr lang="en-US">
              <a:solidFill>
                <a:srgbClr val="444444"/>
              </a:solidFill>
            </a:endParaRPr>
          </a:p>
          <a:p>
            <a:r>
              <a:rPr lang="da-DK" b="1" dirty="0"/>
              <a:t>Disse slides omhandler klasseformatet. </a:t>
            </a:r>
            <a:endParaRPr lang="en-US" dirty="0">
              <a:solidFill>
                <a:srgbClr val="444444"/>
              </a:solidFill>
            </a:endParaRPr>
          </a:p>
          <a:p>
            <a:endParaRPr lang="da-DK" dirty="0">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6FE453D-86AC-4827-B765-1C196D4E87AB}" type="slidenum">
              <a:rPr lang="da-DK" smtClean="0"/>
              <a:t>1</a:t>
            </a:fld>
            <a:endParaRPr lang="da-DK"/>
          </a:p>
        </p:txBody>
      </p:sp>
    </p:spTree>
    <p:extLst>
      <p:ext uri="{BB962C8B-B14F-4D97-AF65-F5344CB8AC3E}">
        <p14:creationId xmlns:p14="http://schemas.microsoft.com/office/powerpoint/2010/main" val="38649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Selve formidlingen varer 1-2 lektioner og foregår via </a:t>
            </a:r>
            <a:r>
              <a:rPr lang="da-DK" sz="1200" b="1" kern="1200" dirty="0">
                <a:solidFill>
                  <a:schemeClr val="tx1"/>
                </a:solidFill>
                <a:effectLst/>
                <a:latin typeface="+mn-lt"/>
                <a:ea typeface="+mn-ea"/>
                <a:cs typeface="+mn-cs"/>
              </a:rPr>
              <a:t>stationslæring, </a:t>
            </a:r>
            <a:r>
              <a:rPr lang="da-DK" sz="1200" kern="1200" dirty="0">
                <a:solidFill>
                  <a:schemeClr val="tx1"/>
                </a:solidFill>
                <a:effectLst/>
                <a:latin typeface="+mn-lt"/>
                <a:ea typeface="+mn-ea"/>
                <a:cs typeface="+mn-cs"/>
              </a:rPr>
              <a:t>hvor alle elever er aktive på samme tid:</a:t>
            </a:r>
          </a:p>
          <a:p>
            <a:pPr lvl="0"/>
            <a:r>
              <a:rPr lang="da-DK" dirty="0"/>
              <a:t>Den yngre klasse er inddelt i grupper (samme antal som de ældre elever) </a:t>
            </a:r>
          </a:p>
          <a:p>
            <a:pPr lvl="0"/>
            <a:r>
              <a:rPr lang="da-DK" dirty="0"/>
              <a:t>Grupperne af de yngre elever besøger på skift de ældre elevers stationer. De ældre elever holder deres minioplæg og gennemfører deres aktivitet. Processen fortsætter, til alle grupper har været igennem alle stationer. I kan også vælge at stoppe efter for eksempel 45 minutter. </a:t>
            </a:r>
            <a:r>
              <a:rPr lang="da-DK" sz="1200" kern="1200" dirty="0">
                <a:solidFill>
                  <a:schemeClr val="tx1"/>
                </a:solidFill>
                <a:effectLst/>
                <a:latin typeface="+mn-lt"/>
                <a:ea typeface="+mn-ea"/>
                <a:cs typeface="+mn-cs"/>
              </a:rPr>
              <a:t>Begge klassers lærere deltager.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10</a:t>
            </a:fld>
            <a:endParaRPr lang="da-DK"/>
          </a:p>
        </p:txBody>
      </p:sp>
    </p:spTree>
    <p:extLst>
      <p:ext uri="{BB962C8B-B14F-4D97-AF65-F5344CB8AC3E}">
        <p14:creationId xmlns:p14="http://schemas.microsoft.com/office/powerpoint/2010/main" val="87202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Tal om tidsforbrug: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Der afsættes 8-14 lektioner i den ældre klasse (alt efter elevgruppens behov og hvor meget tid, I kan afsætte).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den yngre klasse afsættes 1 lektion til forberedelse, 2 lektioner til selve formidlingseventet og 1 lektion til opsamling og evaluering. </a:t>
            </a:r>
            <a:endParaRPr lang="da-DK" dirty="0"/>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11</a:t>
            </a:fld>
            <a:endParaRPr lang="da-DK"/>
          </a:p>
        </p:txBody>
      </p:sp>
    </p:spTree>
    <p:extLst>
      <p:ext uri="{BB962C8B-B14F-4D97-AF65-F5344CB8AC3E}">
        <p14:creationId xmlns:p14="http://schemas.microsoft.com/office/powerpoint/2010/main" val="276408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Fortæl personalet, hvor de kan finde materialerne:</a:t>
            </a:r>
          </a:p>
          <a:p>
            <a:endParaRPr lang="da-DK" dirty="0"/>
          </a:p>
          <a:p>
            <a:r>
              <a:rPr lang="da-DK" dirty="0"/>
              <a:t>Der er seks trin i alt i programmet. Hver trin har en kortfattet lærervejledning. I får også alle materialer (elevhæfte, slides, kopiark, forældrebrev </a:t>
            </a:r>
            <a:r>
              <a:rPr lang="da-DK" dirty="0" err="1"/>
              <a:t>etc</a:t>
            </a:r>
            <a:r>
              <a:rPr lang="da-DK" dirty="0"/>
              <a:t>), der skal bruges til gennemførelse af programmet. Det hele finder I på www.on-ungtilyngre.dk. Vælg ”klasseformat” (vejledning), og I vil blive guidet igennem de 6 trin. </a:t>
            </a:r>
          </a:p>
          <a:p>
            <a:endParaRPr lang="da-DK" dirty="0"/>
          </a:p>
          <a:p>
            <a:r>
              <a:rPr lang="da-DK" dirty="0"/>
              <a:t>Her er også vejledning til den læreren til de elever, som skal modtage formidlingen.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12</a:t>
            </a:fld>
            <a:endParaRPr lang="da-DK"/>
          </a:p>
        </p:txBody>
      </p:sp>
    </p:spTree>
    <p:extLst>
      <p:ext uri="{BB962C8B-B14F-4D97-AF65-F5344CB8AC3E}">
        <p14:creationId xmlns:p14="http://schemas.microsoft.com/office/powerpoint/2010/main" val="88290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Fortæl personalet, hvor de kan finde materialerne (fortsat):</a:t>
            </a:r>
          </a:p>
          <a:p>
            <a:endParaRPr lang="da-DK" dirty="0"/>
          </a:p>
          <a:p>
            <a:r>
              <a:rPr lang="da-DK" dirty="0"/>
              <a:t>På on-digitalfrontløber.dk finder I </a:t>
            </a:r>
            <a:r>
              <a:rPr lang="da-DK" dirty="0" err="1"/>
              <a:t>elevesitet</a:t>
            </a:r>
            <a:r>
              <a:rPr lang="da-DK" dirty="0"/>
              <a:t>, som eleverne bruger i forbindelse med introduktion til programmet, den faglige og metodiske opkvalificering og forberedelse af formidlingsopgaven.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13</a:t>
            </a:fld>
            <a:endParaRPr lang="da-DK"/>
          </a:p>
        </p:txBody>
      </p:sp>
    </p:spTree>
    <p:extLst>
      <p:ext uri="{BB962C8B-B14F-4D97-AF65-F5344CB8AC3E}">
        <p14:creationId xmlns:p14="http://schemas.microsoft.com/office/powerpoint/2010/main" val="268303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Brug eventuelt tid på at planlægge og koordinere, eller drøfte mulige udfordringer i gennemførelsen af programmet.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14</a:t>
            </a:fld>
            <a:endParaRPr lang="da-DK"/>
          </a:p>
        </p:txBody>
      </p:sp>
    </p:spTree>
    <p:extLst>
      <p:ext uri="{BB962C8B-B14F-4D97-AF65-F5344CB8AC3E}">
        <p14:creationId xmlns:p14="http://schemas.microsoft.com/office/powerpoint/2010/main" val="99107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Hvis skolens lærere og pædagoger endnu ikke har kendskab til On, kan du starte med at introducere indsatsen. </a:t>
            </a:r>
          </a:p>
          <a:p>
            <a:endParaRPr lang="da-DK" dirty="0"/>
          </a:p>
          <a:p>
            <a:r>
              <a:rPr lang="da-DK" dirty="0"/>
              <a:t>Fortæl fx:</a:t>
            </a:r>
          </a:p>
          <a:p>
            <a:r>
              <a:rPr lang="da-DK" i="1" dirty="0"/>
              <a:t>On – sammen om digital dannelse </a:t>
            </a:r>
            <a:r>
              <a:rPr lang="da-DK" dirty="0"/>
              <a:t>er en national indsats for styrkelse af børn og unges digitale dannelse. Indsatsen er udviklet af Red Barnet, Børns Vilkår, Medierådet for Børn og Unge og Center for Digital Pædagogik med puljemidler fra Børne- og Undervisningsministeriet. </a:t>
            </a:r>
          </a:p>
          <a:p>
            <a:r>
              <a:rPr lang="da-DK" dirty="0"/>
              <a:t>De materialer og værktøjer, der er udviklet til grundskolen, findes på platformen on-skole.dk. Her finder I en materialebase med omkring 130 kvalitetssikrede og frit tilgængelige undervisningsmaterialer. I finder også materiale til skolehjem-samarbejdet og til klub og SFO samt en side til de fagpersoner, som arbejder med elever med specialpædagogiske behov. Og så er der ung til yngre-programmet, som vi har valgt at benytte på vores skole.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2</a:t>
            </a:fld>
            <a:endParaRPr lang="da-DK"/>
          </a:p>
        </p:txBody>
      </p:sp>
    </p:spTree>
    <p:extLst>
      <p:ext uri="{BB962C8B-B14F-4D97-AF65-F5344CB8AC3E}">
        <p14:creationId xmlns:p14="http://schemas.microsoft.com/office/powerpoint/2010/main" val="367193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Præsenter </a:t>
            </a:r>
            <a:r>
              <a:rPr lang="da-DK" sz="1200" b="1" i="0" kern="1200" dirty="0" err="1">
                <a:solidFill>
                  <a:schemeClr val="tx1"/>
                </a:solidFill>
                <a:effectLst/>
                <a:latin typeface="+mn-lt"/>
                <a:ea typeface="+mn-ea"/>
                <a:cs typeface="+mn-cs"/>
              </a:rPr>
              <a:t>On’s</a:t>
            </a:r>
            <a:r>
              <a:rPr lang="da-DK" sz="1200" b="1" i="0" kern="1200" dirty="0">
                <a:solidFill>
                  <a:schemeClr val="tx1"/>
                </a:solidFill>
                <a:effectLst/>
                <a:latin typeface="+mn-lt"/>
                <a:ea typeface="+mn-ea"/>
                <a:cs typeface="+mn-cs"/>
              </a:rPr>
              <a:t> Ung til yngre-program: </a:t>
            </a:r>
          </a:p>
          <a:p>
            <a:endParaRPr lang="da-DK" sz="1200" b="0" i="0" kern="1200" dirty="0">
              <a:solidFill>
                <a:schemeClr val="tx1"/>
              </a:solidFill>
              <a:effectLst/>
              <a:latin typeface="+mn-lt"/>
              <a:ea typeface="+mn-ea"/>
              <a:cs typeface="+mn-cs"/>
            </a:endParaRPr>
          </a:p>
          <a:p>
            <a:r>
              <a:rPr lang="da-DK" sz="1200" b="0" i="0" kern="1200" dirty="0" err="1">
                <a:solidFill>
                  <a:schemeClr val="tx1"/>
                </a:solidFill>
                <a:effectLst/>
                <a:latin typeface="+mn-lt"/>
                <a:ea typeface="+mn-ea"/>
                <a:cs typeface="+mn-cs"/>
              </a:rPr>
              <a:t>On's</a:t>
            </a:r>
            <a:r>
              <a:rPr lang="da-DK" sz="1200" b="0" i="0" kern="1200" dirty="0">
                <a:solidFill>
                  <a:schemeClr val="tx1"/>
                </a:solidFill>
                <a:effectLst/>
                <a:latin typeface="+mn-lt"/>
                <a:ea typeface="+mn-ea"/>
                <a:cs typeface="+mn-cs"/>
              </a:rPr>
              <a:t> Ung til yngre-program er et materiale og en metode, som klæder skolens ældste elever på til at formidle til de yngre elever om temaer inden for børn og unges digitale liv – med henblik på at styrke elevernes digitale trivsel og digitale </a:t>
            </a:r>
            <a:r>
              <a:rPr lang="da-DK" sz="1200" b="0" i="0" kern="1200" dirty="0" err="1">
                <a:solidFill>
                  <a:schemeClr val="tx1"/>
                </a:solidFill>
                <a:effectLst/>
                <a:latin typeface="+mn-lt"/>
                <a:ea typeface="+mn-ea"/>
                <a:cs typeface="+mn-cs"/>
              </a:rPr>
              <a:t>myndiggørelse</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De ældre elever opkvalificeres via programmet til at blive ‘Digitale Frontløbere’.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Det er muligt at arbejde med hele klasser eller årgange – så fx hele 8. årgang uddannes til at blive Digitale Frontløbere – det kaldes for Klasseformatet. Eller det er muligt at uddanne en elevgruppe på tværs af klasserne til at være skolens Digitale Frontløbere – det kaldes for Teamformatet.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Vi har på skolen valgt, at vi skal bruge Klasseformatet.</a:t>
            </a:r>
          </a:p>
          <a:p>
            <a:r>
              <a:rPr lang="da-DK" sz="1200" b="0" i="0" kern="1200" dirty="0">
                <a:solidFill>
                  <a:schemeClr val="tx1"/>
                </a:solidFill>
                <a:effectLst/>
                <a:latin typeface="+mn-lt"/>
                <a:ea typeface="+mn-ea"/>
                <a:cs typeface="+mn-cs"/>
              </a:rPr>
              <a:t>(Fortæl </a:t>
            </a:r>
            <a:r>
              <a:rPr lang="da-DK" sz="1200" b="0" i="0" kern="1200" dirty="0" err="1">
                <a:solidFill>
                  <a:schemeClr val="tx1"/>
                </a:solidFill>
                <a:effectLst/>
                <a:latin typeface="+mn-lt"/>
                <a:ea typeface="+mn-ea"/>
                <a:cs typeface="+mn-cs"/>
              </a:rPr>
              <a:t>evt</a:t>
            </a:r>
            <a:r>
              <a:rPr lang="da-DK" sz="1200" b="0" i="0" kern="1200" dirty="0">
                <a:solidFill>
                  <a:schemeClr val="tx1"/>
                </a:solidFill>
                <a:effectLst/>
                <a:latin typeface="+mn-lt"/>
                <a:ea typeface="+mn-ea"/>
                <a:cs typeface="+mn-cs"/>
              </a:rPr>
              <a:t> her, hvilke klasser/årgange, der skal deltage, hvis I allerede har truffet beslutning om dette). </a:t>
            </a:r>
          </a:p>
          <a:p>
            <a:r>
              <a:rPr lang="da-DK" sz="1200" b="0" i="0"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3</a:t>
            </a:fld>
            <a:endParaRPr lang="da-DK"/>
          </a:p>
        </p:txBody>
      </p:sp>
    </p:spTree>
    <p:extLst>
      <p:ext uri="{BB962C8B-B14F-4D97-AF65-F5344CB8AC3E}">
        <p14:creationId xmlns:p14="http://schemas.microsoft.com/office/powerpoint/2010/main" val="22158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solidFill>
                  <a:srgbClr val="467886"/>
                </a:solidFill>
              </a:rPr>
              <a:t>Tal med personalet om det sociale og faglige udbytte, der ligger i metoden ung-til-yngre og i programmet </a:t>
            </a:r>
          </a:p>
          <a:p>
            <a:endParaRPr lang="da-DK" dirty="0">
              <a:solidFill>
                <a:srgbClr val="467886"/>
              </a:solidFill>
            </a:endParaRPr>
          </a:p>
          <a:p>
            <a:r>
              <a:rPr lang="da-DK" dirty="0">
                <a:solidFill>
                  <a:srgbClr val="467886"/>
                </a:solidFill>
              </a:rPr>
              <a:t>– både for skolen som helhed og for de deltagende elever. </a:t>
            </a:r>
          </a:p>
          <a:p>
            <a:r>
              <a:rPr lang="da-DK" dirty="0">
                <a:solidFill>
                  <a:srgbClr val="467886"/>
                </a:solidFill>
              </a:rPr>
              <a:t>Se forinden uddybende tekst her: www.on-skole.dk/hvorfor </a:t>
            </a:r>
            <a:endParaRPr lang="da-DK" dirty="0"/>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4</a:t>
            </a:fld>
            <a:endParaRPr lang="da-DK"/>
          </a:p>
        </p:txBody>
      </p:sp>
    </p:spTree>
    <p:extLst>
      <p:ext uri="{BB962C8B-B14F-4D97-AF65-F5344CB8AC3E}">
        <p14:creationId xmlns:p14="http://schemas.microsoft.com/office/powerpoint/2010/main" val="109148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rtl="0" fontAlgn="base">
              <a:buNone/>
            </a:pPr>
            <a:r>
              <a:rPr lang="da-DK" sz="1200" b="0" i="0" dirty="0">
                <a:solidFill>
                  <a:srgbClr val="000000"/>
                </a:solidFill>
                <a:effectLst/>
                <a:latin typeface="Lexend "/>
              </a:rPr>
              <a:t>Har I tid, så se filmen med Louise Klinge (ca. 3 minutter) – den finder I på lærersitet (</a:t>
            </a:r>
            <a:r>
              <a:rPr lang="da-DK" sz="1200" b="0" i="0" dirty="0" err="1">
                <a:solidFill>
                  <a:srgbClr val="000000"/>
                </a:solidFill>
                <a:effectLst/>
                <a:latin typeface="Lexend "/>
              </a:rPr>
              <a:t>scroll</a:t>
            </a:r>
            <a:r>
              <a:rPr lang="da-DK" sz="1200" b="0" i="0" dirty="0">
                <a:solidFill>
                  <a:srgbClr val="000000"/>
                </a:solidFill>
                <a:effectLst/>
                <a:latin typeface="Lexend "/>
              </a:rPr>
              <a:t> ned til overskriften ”Hvorfor benytte </a:t>
            </a:r>
            <a:r>
              <a:rPr lang="da-DK" sz="1200" b="0" i="0" dirty="0" err="1">
                <a:solidFill>
                  <a:srgbClr val="000000"/>
                </a:solidFill>
                <a:effectLst/>
                <a:latin typeface="Lexend "/>
              </a:rPr>
              <a:t>On’s</a:t>
            </a:r>
            <a:r>
              <a:rPr lang="da-DK" sz="1200" b="0" i="0" dirty="0">
                <a:solidFill>
                  <a:srgbClr val="000000"/>
                </a:solidFill>
                <a:effectLst/>
                <a:latin typeface="Lexend "/>
              </a:rPr>
              <a:t> ung til yngre-program?”): </a:t>
            </a:r>
            <a:endParaRPr lang="da-DK" dirty="0"/>
          </a:p>
          <a:p>
            <a:r>
              <a:rPr lang="da-DK" dirty="0"/>
              <a:t>www.on-ungtilyngre.dk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5</a:t>
            </a:fld>
            <a:endParaRPr lang="da-DK"/>
          </a:p>
        </p:txBody>
      </p:sp>
    </p:spTree>
    <p:extLst>
      <p:ext uri="{BB962C8B-B14F-4D97-AF65-F5344CB8AC3E}">
        <p14:creationId xmlns:p14="http://schemas.microsoft.com/office/powerpoint/2010/main" val="85461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Uddyb klasseformatet: </a:t>
            </a:r>
          </a:p>
          <a:p>
            <a:endParaRPr lang="da-DK" dirty="0"/>
          </a:p>
          <a:p>
            <a:r>
              <a:rPr lang="da-DK" dirty="0"/>
              <a:t>(Har I allerede truffet beslutning om, hvilke klasser eller årgange, der deltager, så brug disse i stedet for nedenstående eksempler):</a:t>
            </a:r>
          </a:p>
          <a:p>
            <a:endParaRPr lang="da-DK" dirty="0"/>
          </a:p>
          <a:p>
            <a:pPr lvl="0"/>
            <a:r>
              <a:rPr lang="da-DK" sz="1200" kern="1200" dirty="0">
                <a:solidFill>
                  <a:schemeClr val="tx1"/>
                </a:solidFill>
                <a:effectLst/>
                <a:latin typeface="+mn-lt"/>
                <a:ea typeface="+mn-ea"/>
                <a:cs typeface="+mn-cs"/>
              </a:rPr>
              <a:t>Klasseformatet gennemføres med hele klasser eller årgange. </a:t>
            </a:r>
          </a:p>
          <a:p>
            <a:pPr lvl="0"/>
            <a:r>
              <a:rPr lang="da-DK" sz="1200" kern="1200" dirty="0">
                <a:solidFill>
                  <a:schemeClr val="tx1"/>
                </a:solidFill>
                <a:effectLst/>
                <a:latin typeface="+mn-lt"/>
                <a:ea typeface="+mn-ea"/>
                <a:cs typeface="+mn-cs"/>
              </a:rPr>
              <a:t>6., 7. og/eller 8. klasse eller årgang kan opkvalificeres til formidlerrollen (’Digitale Frontløbere’).</a:t>
            </a:r>
          </a:p>
          <a:p>
            <a:pPr lvl="0"/>
            <a:r>
              <a:rPr lang="da-DK" sz="1200" kern="1200" dirty="0">
                <a:solidFill>
                  <a:schemeClr val="tx1"/>
                </a:solidFill>
                <a:effectLst/>
                <a:latin typeface="+mn-lt"/>
                <a:ea typeface="+mn-ea"/>
                <a:cs typeface="+mn-cs"/>
              </a:rPr>
              <a:t>Alle elever i klassen eller på årgangen deltager – dvs. alle elever bliver Digitale Frontløbere.</a:t>
            </a:r>
          </a:p>
          <a:p>
            <a:pPr lvl="0"/>
            <a:r>
              <a:rPr lang="da-DK" sz="1200" kern="1200" dirty="0">
                <a:solidFill>
                  <a:schemeClr val="tx1"/>
                </a:solidFill>
                <a:effectLst/>
                <a:latin typeface="+mn-lt"/>
                <a:ea typeface="+mn-ea"/>
                <a:cs typeface="+mn-cs"/>
              </a:rPr>
              <a:t>3., 4. og/eller 5. klasse kan modtage de Digitale Frontløberes formidling.</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(Tal sammen om, i hvilke timer, forløbet afvikles).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6</a:t>
            </a:fld>
            <a:endParaRPr lang="da-DK"/>
          </a:p>
        </p:txBody>
      </p:sp>
    </p:spTree>
    <p:extLst>
      <p:ext uri="{BB962C8B-B14F-4D97-AF65-F5344CB8AC3E}">
        <p14:creationId xmlns:p14="http://schemas.microsoft.com/office/powerpoint/2010/main" val="119789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Eleverne introduceres til deres rolle som Digitale Frontløbere. Herefter introduceres de til de temaer, de kan vælge imellem. Hver elev vælger individuelt og i prioriteret rækkefølge tre temaer. Ud fra elevernes tema-ønsker, og ud fra jeres kendskab til eleverne, sammensætter I grupper på 3-4 elever.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7</a:t>
            </a:fld>
            <a:endParaRPr lang="da-DK"/>
          </a:p>
        </p:txBody>
      </p:sp>
    </p:spTree>
    <p:extLst>
      <p:ext uri="{BB962C8B-B14F-4D97-AF65-F5344CB8AC3E}">
        <p14:creationId xmlns:p14="http://schemas.microsoft.com/office/powerpoint/2010/main" val="216201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Når eleverne har valgt tema og er sammensat i grupper, gennemfører de i gruppen et digitalt læringsforløb om deres tema.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Læringsforløbene findes i tre faglige niveauer. </a:t>
            </a:r>
          </a:p>
          <a:p>
            <a:pPr lvl="0"/>
            <a:r>
              <a:rPr lang="da-DK" sz="1200" kern="1200" dirty="0">
                <a:solidFill>
                  <a:schemeClr val="tx1"/>
                </a:solidFill>
                <a:effectLst/>
                <a:latin typeface="+mn-lt"/>
                <a:ea typeface="+mn-ea"/>
                <a:cs typeface="+mn-cs"/>
              </a:rPr>
              <a:t>På lærersitet kan I læse mere om, hvordan I vælger det rette niveau for klassen eller elevgruppen.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De digitale læringsforløb giver eleverne faglig viden om deres tema. Samtidig giver det dem redskaber til at formidle om deres tema til de yngre elever. Dvs. de digitale læringsforløb dækker både det faglige og det metodiske indhold. Sitet guider også eleverne igennem med forberedelse af formidlingsopgaven.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8</a:t>
            </a:fld>
            <a:endParaRPr lang="da-DK"/>
          </a:p>
        </p:txBody>
      </p:sp>
    </p:spTree>
    <p:extLst>
      <p:ext uri="{BB962C8B-B14F-4D97-AF65-F5344CB8AC3E}">
        <p14:creationId xmlns:p14="http://schemas.microsoft.com/office/powerpoint/2010/main" val="99236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endParaRPr lang="da-DK" dirty="0"/>
          </a:p>
          <a:p>
            <a:r>
              <a:rPr lang="da-DK" dirty="0"/>
              <a:t>Arbejdet med det digitale læringsforløb skal gerne ende ud i, at elevgruppen bliver klar til at formidle til de yngre elever. </a:t>
            </a:r>
          </a:p>
          <a:p>
            <a:endParaRPr lang="da-DK" dirty="0"/>
          </a:p>
          <a:p>
            <a:r>
              <a:rPr lang="da-DK" dirty="0"/>
              <a:t>Hver gruppe skal: </a:t>
            </a:r>
          </a:p>
          <a:p>
            <a:r>
              <a:rPr lang="da-DK" dirty="0"/>
              <a:t>• Forberede et mini-oplæg om deres tema </a:t>
            </a:r>
          </a:p>
          <a:p>
            <a:r>
              <a:rPr lang="da-DK" dirty="0"/>
              <a:t>• Forberede en dialogbaseret aktivitet, som de kan lave sammen med de yngre elever.  </a:t>
            </a:r>
          </a:p>
          <a:p>
            <a:endParaRPr lang="da-DK" dirty="0"/>
          </a:p>
          <a:p>
            <a:r>
              <a:rPr lang="da-DK" dirty="0"/>
              <a:t>(På elevsitet kan eleverne vælge mellem to aktiviteter, som er tilpasset det faglige tema. Gruppen kan også vælge selv at finde på en aktivitet). </a:t>
            </a:r>
          </a:p>
        </p:txBody>
      </p:sp>
      <p:sp>
        <p:nvSpPr>
          <p:cNvPr id="4" name="Pladsholder til slidenummer 3"/>
          <p:cNvSpPr>
            <a:spLocks noGrp="1"/>
          </p:cNvSpPr>
          <p:nvPr>
            <p:ph type="sldNum" sz="quarter" idx="5"/>
          </p:nvPr>
        </p:nvSpPr>
        <p:spPr/>
        <p:txBody>
          <a:bodyPr/>
          <a:lstStyle/>
          <a:p>
            <a:fld id="{56FE453D-86AC-4827-B765-1C196D4E87AB}" type="slidenum">
              <a:rPr lang="da-DK" smtClean="0"/>
              <a:t>9</a:t>
            </a:fld>
            <a:endParaRPr lang="da-DK"/>
          </a:p>
        </p:txBody>
      </p:sp>
    </p:spTree>
    <p:extLst>
      <p:ext uri="{BB962C8B-B14F-4D97-AF65-F5344CB8AC3E}">
        <p14:creationId xmlns:p14="http://schemas.microsoft.com/office/powerpoint/2010/main" val="12859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1A614-9E3B-7BAC-B123-FC6E78F28C6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F0DB85A-1188-9761-09CB-22742E26579B}"/>
              </a:ext>
            </a:extLst>
          </p:cNvPr>
          <p:cNvSpPr>
            <a:spLocks noGrp="1"/>
          </p:cNvSpPr>
          <p:nvPr>
            <p:ph type="dt" sz="half" idx="10"/>
          </p:nvPr>
        </p:nvSpPr>
        <p:spPr/>
        <p:txBody>
          <a:bodyPr/>
          <a:lstStyle/>
          <a:p>
            <a:fld id="{5D6255D0-E5AE-405F-B6AA-8F249EF50500}" type="datetimeFigureOut">
              <a:rPr lang="da-DK" smtClean="0"/>
              <a:t>13-04-2026</a:t>
            </a:fld>
            <a:endParaRPr lang="da-DK"/>
          </a:p>
        </p:txBody>
      </p:sp>
      <p:sp>
        <p:nvSpPr>
          <p:cNvPr id="4" name="Pladsholder til sidefod 3">
            <a:extLst>
              <a:ext uri="{FF2B5EF4-FFF2-40B4-BE49-F238E27FC236}">
                <a16:creationId xmlns:a16="http://schemas.microsoft.com/office/drawing/2014/main" id="{A1E46FF6-0548-5131-A7F7-826D5F8F22F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1C29D9C-9048-DF47-F31B-B29C5CF33FBD}"/>
              </a:ext>
            </a:extLst>
          </p:cNvPr>
          <p:cNvSpPr>
            <a:spLocks noGrp="1"/>
          </p:cNvSpPr>
          <p:nvPr>
            <p:ph type="sldNum" sz="quarter" idx="12"/>
          </p:nvPr>
        </p:nvSpPr>
        <p:spPr/>
        <p:txBody>
          <a:bodyPr/>
          <a:lstStyle/>
          <a:p>
            <a:fld id="{C1E1003F-9EDD-42B5-8306-AD667CE808E8}" type="slidenum">
              <a:rPr lang="da-DK" smtClean="0"/>
              <a:t>‹nr.›</a:t>
            </a:fld>
            <a:endParaRPr lang="da-DK"/>
          </a:p>
        </p:txBody>
      </p:sp>
    </p:spTree>
    <p:extLst>
      <p:ext uri="{BB962C8B-B14F-4D97-AF65-F5344CB8AC3E}">
        <p14:creationId xmlns:p14="http://schemas.microsoft.com/office/powerpoint/2010/main" val="1754075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DC46CE1-9271-3A4B-1DEE-BA3890C4A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06CB7B-40DC-4979-8992-EFAA42E44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9523D9-FEC5-6BF5-2A7C-B2DB24DF5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6255D0-E5AE-405F-B6AA-8F249EF50500}" type="datetimeFigureOut">
              <a:rPr lang="da-DK" smtClean="0"/>
              <a:t>13-04-2026</a:t>
            </a:fld>
            <a:endParaRPr lang="da-DK"/>
          </a:p>
        </p:txBody>
      </p:sp>
      <p:sp>
        <p:nvSpPr>
          <p:cNvPr id="5" name="Pladsholder til sidefod 4">
            <a:extLst>
              <a:ext uri="{FF2B5EF4-FFF2-40B4-BE49-F238E27FC236}">
                <a16:creationId xmlns:a16="http://schemas.microsoft.com/office/drawing/2014/main" id="{BB9387A2-0F7E-7BB7-ADEA-E7C0DC859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EF9B1BC-B769-0F18-2043-E2EDE2E68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1003F-9EDD-42B5-8306-AD667CE808E8}" type="slidenum">
              <a:rPr lang="da-DK" smtClean="0"/>
              <a:t>‹nr.›</a:t>
            </a:fld>
            <a:endParaRPr lang="da-DK"/>
          </a:p>
        </p:txBody>
      </p:sp>
    </p:spTree>
    <p:extLst>
      <p:ext uri="{BB962C8B-B14F-4D97-AF65-F5344CB8AC3E}">
        <p14:creationId xmlns:p14="http://schemas.microsoft.com/office/powerpoint/2010/main" val="373428856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69945FE-6796-E0EA-32AF-B0FA13CCD381}"/>
              </a:ext>
            </a:extLst>
          </p:cNvPr>
          <p:cNvSpPr>
            <a:spLocks noGrp="1"/>
          </p:cNvSpPr>
          <p:nvPr>
            <p:ph type="title"/>
          </p:nvPr>
        </p:nvSpPr>
        <p:spPr/>
        <p:txBody>
          <a:bodyPr/>
          <a:lstStyle/>
          <a:p>
            <a:r>
              <a:rPr lang="da-DK" sz="6600"/>
              <a:t>Præsentation af </a:t>
            </a:r>
            <a:br>
              <a:rPr lang="da-DK" sz="6600"/>
            </a:br>
            <a:r>
              <a:rPr lang="da-DK" sz="6600"/>
              <a:t>On’s Ung til yngre- program </a:t>
            </a:r>
            <a:br>
              <a:rPr lang="da-DK" sz="3600"/>
            </a:br>
            <a:r>
              <a:rPr lang="da-DK" sz="3600"/>
              <a:t>Klasseformat</a:t>
            </a:r>
            <a:endParaRPr lang="da-DK" sz="3600" dirty="0"/>
          </a:p>
        </p:txBody>
      </p:sp>
      <p:pic>
        <p:nvPicPr>
          <p:cNvPr id="3" name="Billede 2">
            <a:extLst>
              <a:ext uri="{FF2B5EF4-FFF2-40B4-BE49-F238E27FC236}">
                <a16:creationId xmlns:a16="http://schemas.microsoft.com/office/drawing/2014/main" id="{C23CEAA6-CD05-08AE-17F4-D72D6695C8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774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D05EC2C-E10B-3239-C885-63B4AD3D4FD9}"/>
              </a:ext>
            </a:extLst>
          </p:cNvPr>
          <p:cNvSpPr>
            <a:spLocks noGrp="1"/>
          </p:cNvSpPr>
          <p:nvPr>
            <p:ph type="title"/>
          </p:nvPr>
        </p:nvSpPr>
        <p:spPr/>
        <p:txBody>
          <a:bodyPr/>
          <a:lstStyle/>
          <a:p>
            <a:r>
              <a:rPr lang="da-DK"/>
              <a:t>Formidlingen </a:t>
            </a:r>
            <a:endParaRPr lang="da-DK" dirty="0"/>
          </a:p>
        </p:txBody>
      </p:sp>
      <p:pic>
        <p:nvPicPr>
          <p:cNvPr id="3" name="Billede 2">
            <a:extLst>
              <a:ext uri="{FF2B5EF4-FFF2-40B4-BE49-F238E27FC236}">
                <a16:creationId xmlns:a16="http://schemas.microsoft.com/office/drawing/2014/main" id="{0780DFD0-D4A9-5BFB-1359-F9C05464A4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990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89342D4-64E0-AA90-86DA-FFA86A88A622}"/>
              </a:ext>
            </a:extLst>
          </p:cNvPr>
          <p:cNvSpPr>
            <a:spLocks noGrp="1"/>
          </p:cNvSpPr>
          <p:nvPr>
            <p:ph type="title"/>
          </p:nvPr>
        </p:nvSpPr>
        <p:spPr/>
        <p:txBody>
          <a:bodyPr/>
          <a:lstStyle/>
          <a:p>
            <a:r>
              <a:rPr lang="en-US"/>
              <a:t>Hvor mange lektioner?</a:t>
            </a:r>
            <a:endParaRPr lang="da-DK" dirty="0"/>
          </a:p>
        </p:txBody>
      </p:sp>
      <p:pic>
        <p:nvPicPr>
          <p:cNvPr id="3" name="Billede 2">
            <a:extLst>
              <a:ext uri="{FF2B5EF4-FFF2-40B4-BE49-F238E27FC236}">
                <a16:creationId xmlns:a16="http://schemas.microsoft.com/office/drawing/2014/main" id="{A6B4F2E2-88DB-7927-0770-2B2FF9D1F0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353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5299A2E-23C1-6BFF-9EC3-D05633D05002}"/>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2E199A20-58D6-D4AA-8E7B-B1B75EB6D4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731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032D133-8C43-CEC3-7804-70F5149D2589}"/>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E0F2CCB-D935-D333-7615-2F7B87BCD0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27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A458EDF-2D86-DCBB-25A6-14ABA1AB0EB3}"/>
              </a:ext>
            </a:extLst>
          </p:cNvPr>
          <p:cNvSpPr>
            <a:spLocks noGrp="1"/>
          </p:cNvSpPr>
          <p:nvPr>
            <p:ph type="title"/>
          </p:nvPr>
        </p:nvSpPr>
        <p:spPr/>
        <p:txBody>
          <a:bodyPr>
            <a:normAutofit fontScale="90000"/>
          </a:bodyPr>
          <a:lstStyle/>
          <a:p>
            <a:pPr algn="ctr"/>
            <a:r>
              <a:rPr lang="da-DK" sz="8000"/>
              <a:t>Hvordan kommer vi i gang? </a:t>
            </a:r>
            <a:endParaRPr lang="da-DK" sz="8000" dirty="0"/>
          </a:p>
        </p:txBody>
      </p:sp>
      <p:pic>
        <p:nvPicPr>
          <p:cNvPr id="3" name="Billede 2">
            <a:extLst>
              <a:ext uri="{FF2B5EF4-FFF2-40B4-BE49-F238E27FC236}">
                <a16:creationId xmlns:a16="http://schemas.microsoft.com/office/drawing/2014/main" id="{57ECF651-070D-32C6-041A-9C52A8070F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98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1EBC364-ED1A-36A7-500F-7F52C9491F5B}"/>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B2CF69AC-6143-46B9-CA27-F61435FB16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038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9D06FD0-94A7-B057-C9AF-1EFCA88A8ABB}"/>
              </a:ext>
            </a:extLst>
          </p:cNvPr>
          <p:cNvSpPr>
            <a:spLocks noGrp="1"/>
          </p:cNvSpPr>
          <p:nvPr>
            <p:ph type="title"/>
          </p:nvPr>
        </p:nvSpPr>
        <p:spPr/>
        <p:txBody>
          <a:bodyPr>
            <a:normAutofit fontScale="90000"/>
          </a:bodyPr>
          <a:lstStyle/>
          <a:p>
            <a:r>
              <a:rPr lang="da-DK" sz="7200">
                <a:solidFill>
                  <a:schemeClr val="tx2"/>
                </a:solidFill>
              </a:rPr>
              <a:t>On Ung til yngre - hvad går det ud på?</a:t>
            </a:r>
            <a:endParaRPr lang="da-DK" sz="7200" dirty="0">
              <a:solidFill>
                <a:schemeClr val="tx2"/>
              </a:solidFill>
            </a:endParaRPr>
          </a:p>
        </p:txBody>
      </p:sp>
      <p:pic>
        <p:nvPicPr>
          <p:cNvPr id="3" name="Billede 2">
            <a:extLst>
              <a:ext uri="{FF2B5EF4-FFF2-40B4-BE49-F238E27FC236}">
                <a16:creationId xmlns:a16="http://schemas.microsoft.com/office/drawing/2014/main" id="{DE345CF2-28BC-A3C3-43F7-20891B8886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138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0CA2397-67B4-6C51-8D7E-53EAF51F5437}"/>
              </a:ext>
            </a:extLst>
          </p:cNvPr>
          <p:cNvSpPr>
            <a:spLocks noGrp="1"/>
          </p:cNvSpPr>
          <p:nvPr>
            <p:ph type="title"/>
          </p:nvPr>
        </p:nvSpPr>
        <p:spPr/>
        <p:txBody>
          <a:bodyPr/>
          <a:lstStyle/>
          <a:p>
            <a:r>
              <a:rPr lang="da-DK" sz="7200"/>
              <a:t>Hvad kan programmet? </a:t>
            </a:r>
            <a:endParaRPr lang="da-DK" sz="7200" dirty="0"/>
          </a:p>
        </p:txBody>
      </p:sp>
      <p:pic>
        <p:nvPicPr>
          <p:cNvPr id="3" name="Billede 2">
            <a:extLst>
              <a:ext uri="{FF2B5EF4-FFF2-40B4-BE49-F238E27FC236}">
                <a16:creationId xmlns:a16="http://schemas.microsoft.com/office/drawing/2014/main" id="{C1FD697D-1EEA-5763-71AB-11D1F8AFAA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456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3F5B8FC-A348-A388-A670-81211BB4C8E7}"/>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747A2F7-3D56-929B-873F-E736D925A1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007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79A7C1A-9126-38B0-B458-FAE2FE1D72D0}"/>
              </a:ext>
            </a:extLst>
          </p:cNvPr>
          <p:cNvSpPr>
            <a:spLocks noGrp="1"/>
          </p:cNvSpPr>
          <p:nvPr>
            <p:ph type="title"/>
          </p:nvPr>
        </p:nvSpPr>
        <p:spPr/>
        <p:txBody>
          <a:bodyPr/>
          <a:lstStyle/>
          <a:p>
            <a:r>
              <a:rPr lang="da-DK"/>
              <a:t>Klasseformat</a:t>
            </a:r>
            <a:endParaRPr lang="da-DK" dirty="0"/>
          </a:p>
        </p:txBody>
      </p:sp>
      <p:pic>
        <p:nvPicPr>
          <p:cNvPr id="3" name="Billede 2">
            <a:extLst>
              <a:ext uri="{FF2B5EF4-FFF2-40B4-BE49-F238E27FC236}">
                <a16:creationId xmlns:a16="http://schemas.microsoft.com/office/drawing/2014/main" id="{F6B7A37D-F397-233E-6A23-2554EBC191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192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C8C04C3-48A2-54E3-5413-910B8DE00D19}"/>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1AA6ECB-39FE-B64C-638B-34755CC5C9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78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AE82A00-2A5A-2224-85B2-8295809A662B}"/>
              </a:ext>
            </a:extLst>
          </p:cNvPr>
          <p:cNvSpPr>
            <a:spLocks noGrp="1"/>
          </p:cNvSpPr>
          <p:nvPr>
            <p:ph type="title"/>
          </p:nvPr>
        </p:nvSpPr>
        <p:spPr/>
        <p:txBody>
          <a:bodyPr/>
          <a:lstStyle/>
          <a:p>
            <a:r>
              <a:rPr lang="en-US"/>
              <a:t>Tre faglige niveauer </a:t>
            </a:r>
            <a:endParaRPr lang="da-DK" dirty="0"/>
          </a:p>
        </p:txBody>
      </p:sp>
      <p:pic>
        <p:nvPicPr>
          <p:cNvPr id="3" name="Billede 2">
            <a:extLst>
              <a:ext uri="{FF2B5EF4-FFF2-40B4-BE49-F238E27FC236}">
                <a16:creationId xmlns:a16="http://schemas.microsoft.com/office/drawing/2014/main" id="{E22E84F4-1E32-16DE-2DF7-1CE90CEC54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903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2D7402E-9A0B-C399-5625-F83DC04FB19D}"/>
              </a:ext>
            </a:extLst>
          </p:cNvPr>
          <p:cNvSpPr>
            <a:spLocks noGrp="1"/>
          </p:cNvSpPr>
          <p:nvPr>
            <p:ph type="title"/>
          </p:nvPr>
        </p:nvSpPr>
        <p:spPr/>
        <p:txBody>
          <a:bodyPr/>
          <a:lstStyle/>
          <a:p>
            <a:r>
              <a:rPr lang="da-DK"/>
              <a:t>Formidlings-opgaven </a:t>
            </a:r>
            <a:endParaRPr lang="da-DK" dirty="0"/>
          </a:p>
        </p:txBody>
      </p:sp>
      <p:pic>
        <p:nvPicPr>
          <p:cNvPr id="3" name="Billede 2">
            <a:extLst>
              <a:ext uri="{FF2B5EF4-FFF2-40B4-BE49-F238E27FC236}">
                <a16:creationId xmlns:a16="http://schemas.microsoft.com/office/drawing/2014/main" id="{ED072AB1-5E9E-66DA-0071-4912A29E0D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12169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e58dd6568b006e10054656bea62432b2">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c848c2bcb6ac0b888675e73797c7eb9b"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documentManagement>
</p:properties>
</file>

<file path=customXml/itemProps1.xml><?xml version="1.0" encoding="utf-8"?>
<ds:datastoreItem xmlns:ds="http://schemas.openxmlformats.org/officeDocument/2006/customXml" ds:itemID="{9623E7A1-45AA-4CD3-B1DC-4AB2B5F96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7c1f1-8cd6-49ab-8336-ca51f0904953"/>
    <ds:schemaRef ds:uri="23b86231-cdf0-4703-ac67-9b6286ec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D6BCCB-C614-4739-83B0-EF15B6E26AEE}">
  <ds:schemaRefs>
    <ds:schemaRef ds:uri="http://schemas.microsoft.com/sharepoint/v3/contenttype/forms"/>
  </ds:schemaRefs>
</ds:datastoreItem>
</file>

<file path=customXml/itemProps3.xml><?xml version="1.0" encoding="utf-8"?>
<ds:datastoreItem xmlns:ds="http://schemas.openxmlformats.org/officeDocument/2006/customXml" ds:itemID="{AD13F0F3-651C-4518-8DC5-52B6F1F8FDE6}">
  <ds:schemaRefs>
    <ds:schemaRef ds:uri="http://schemas.microsoft.com/office/2006/metadata/properties"/>
    <ds:schemaRef ds:uri="http://schemas.microsoft.com/office/infopath/2007/PartnerControls"/>
    <ds:schemaRef ds:uri="3df7c1f1-8cd6-49ab-8336-ca51f0904953"/>
    <ds:schemaRef ds:uri="23b86231-cdf0-4703-ac67-9b6286ec0f15"/>
  </ds:schemaRefs>
</ds:datastoreItem>
</file>

<file path=docProps/app.xml><?xml version="1.0" encoding="utf-8"?>
<Properties xmlns="http://schemas.openxmlformats.org/officeDocument/2006/extended-properties" xmlns:vt="http://schemas.openxmlformats.org/officeDocument/2006/docPropsVTypes">
  <TotalTime>6</TotalTime>
  <Words>1115</Words>
  <Application>Microsoft Office PowerPoint</Application>
  <PresentationFormat>Widescreen</PresentationFormat>
  <Paragraphs>96</Paragraphs>
  <Slides>14</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Aptos</vt:lpstr>
      <vt:lpstr>Aptos Display</vt:lpstr>
      <vt:lpstr>Arial</vt:lpstr>
      <vt:lpstr>Calibri</vt:lpstr>
      <vt:lpstr>Lexend </vt:lpstr>
      <vt:lpstr>Office-tema</vt:lpstr>
      <vt:lpstr>Præsentation af  On’s Ung til yngre- program  Klasseformat</vt:lpstr>
      <vt:lpstr>PowerPoint-præsentation</vt:lpstr>
      <vt:lpstr>On Ung til yngre - hvad går det ud på?</vt:lpstr>
      <vt:lpstr>Hvad kan programmet? </vt:lpstr>
      <vt:lpstr>PowerPoint-præsentation</vt:lpstr>
      <vt:lpstr>Klasseformat</vt:lpstr>
      <vt:lpstr>PowerPoint-præsentation</vt:lpstr>
      <vt:lpstr>Tre faglige niveauer </vt:lpstr>
      <vt:lpstr>Formidlings-opgaven </vt:lpstr>
      <vt:lpstr>Formidlingen </vt:lpstr>
      <vt:lpstr>Hvor mange lektioner?</vt:lpstr>
      <vt:lpstr>PowerPoint-præsentation</vt:lpstr>
      <vt:lpstr>PowerPoint-præsentation</vt:lpstr>
      <vt:lpstr>Hvordan kommer vi i gang?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lastModifiedBy>Marie Dollerup Enevoldsen</cp:lastModifiedBy>
  <cp:revision>5</cp:revision>
  <dcterms:created xsi:type="dcterms:W3CDTF">2025-11-05T13:06:35Z</dcterms:created>
  <dcterms:modified xsi:type="dcterms:W3CDTF">2026-04-13T12:51:13Z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